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9" r:id="rId2"/>
    <p:sldId id="361" r:id="rId3"/>
    <p:sldId id="368" r:id="rId4"/>
    <p:sldId id="388" r:id="rId5"/>
    <p:sldId id="391" r:id="rId6"/>
    <p:sldId id="389" r:id="rId7"/>
    <p:sldId id="371" r:id="rId8"/>
    <p:sldId id="311" r:id="rId9"/>
    <p:sldId id="372" r:id="rId10"/>
    <p:sldId id="373" r:id="rId11"/>
    <p:sldId id="375" r:id="rId12"/>
    <p:sldId id="396" r:id="rId13"/>
    <p:sldId id="398" r:id="rId14"/>
    <p:sldId id="385" r:id="rId15"/>
    <p:sldId id="397" r:id="rId16"/>
    <p:sldId id="390" r:id="rId17"/>
    <p:sldId id="374" r:id="rId18"/>
    <p:sldId id="370" r:id="rId19"/>
    <p:sldId id="379" r:id="rId20"/>
    <p:sldId id="377" r:id="rId21"/>
    <p:sldId id="376" r:id="rId22"/>
    <p:sldId id="378" r:id="rId23"/>
    <p:sldId id="380" r:id="rId24"/>
    <p:sldId id="382" r:id="rId25"/>
    <p:sldId id="383" r:id="rId26"/>
    <p:sldId id="381" r:id="rId27"/>
    <p:sldId id="392" r:id="rId28"/>
    <p:sldId id="364" r:id="rId29"/>
    <p:sldId id="315" r:id="rId30"/>
    <p:sldId id="316" r:id="rId31"/>
    <p:sldId id="317" r:id="rId32"/>
    <p:sldId id="365" r:id="rId33"/>
    <p:sldId id="318" r:id="rId34"/>
    <p:sldId id="319" r:id="rId35"/>
    <p:sldId id="357" r:id="rId36"/>
    <p:sldId id="320" r:id="rId37"/>
    <p:sldId id="359" r:id="rId38"/>
    <p:sldId id="362" r:id="rId39"/>
    <p:sldId id="309" r:id="rId40"/>
    <p:sldId id="394" r:id="rId41"/>
    <p:sldId id="395" r:id="rId42"/>
    <p:sldId id="393" r:id="rId43"/>
    <p:sldId id="384" r:id="rId44"/>
    <p:sldId id="386" r:id="rId45"/>
    <p:sldId id="38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03"/>
    <p:restoredTop sz="79728"/>
  </p:normalViewPr>
  <p:slideViewPr>
    <p:cSldViewPr snapToGrid="0" snapToObjects="1">
      <p:cViewPr varScale="1">
        <p:scale>
          <a:sx n="101" d="100"/>
          <a:sy n="101" d="100"/>
        </p:scale>
        <p:origin x="19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E8257-6755-1943-98C8-B11DD154B33B}" type="datetimeFigureOut">
              <a:rPr lang="en-US" smtClean="0"/>
              <a:t>3/24/21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1FB48D-0B02-2440-99AB-4BED82F76F87}" type="slidenum">
              <a:rPr lang="en-US" smtClean="0"/>
              <a:t>‹#›</a:t>
            </a:fld>
            <a:endParaRPr lang="en-US"/>
          </a:p>
        </p:txBody>
      </p:sp>
    </p:spTree>
    <p:extLst>
      <p:ext uri="{BB962C8B-B14F-4D97-AF65-F5344CB8AC3E}">
        <p14:creationId xmlns:p14="http://schemas.microsoft.com/office/powerpoint/2010/main" val="50679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eakpx.com/535247/jellyfish"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researchgate.net/figure/Sample-strata-and-regions-of-the-Northeast-US-Shelf-Ecosystem-Bottom-trawl-and_fig8_282129174"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researchgate.net/figure/Sample-strata-and-regions-of-the-Northeast-US-Shelf-Ecosystem-Bottom-trawl-and_fig8_282129174"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Remineralisation"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commons.wikimedia.org/wiki/File:Chesapeake_Waterbird_Food_Web.jp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ciencedirect-com.proxy.libraries.rutgers.edu/science/article/pii/S0006320705003629?casa_token=bVsbhfuKp_MAAAAA:MxL-D7CagbAYeYP-VrzlPbZM1SXToMCTaZtUphjIcCW5JYoRkFcgiWnf69LQxpv76R2zaAxO#bib10"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sciencedirect-com.proxy.libraries.rutgers.edu/science/article/pii/S0006320705003629?casa_token=bVsbhfuKp_MAAAAA:MxL-D7CagbAYeYP-VrzlPbZM1SXToMCTaZtUphjIcCW5JYoRkFcgiWnf69LQxpv76R2zaAxO#!" TargetMode="External"/><Relationship Id="rId4" Type="http://schemas.openxmlformats.org/officeDocument/2006/relationships/hyperlink" Target="https://www-sciencedirect-com.proxy.libraries.rutgers.edu/topics/agricultural-and-biological-sciences/extinct-speci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 action="ppaction://noaction"/>
              </a:rPr>
              <a:t>Pacific Sand Lance, Jelly fish</a:t>
            </a:r>
          </a:p>
          <a:p>
            <a:endParaRPr lang="en-US" dirty="0">
              <a:hlinkClick r:id="" action="ppaction://noaction"/>
            </a:endParaRPr>
          </a:p>
          <a:p>
            <a:r>
              <a:rPr lang="en-US" dirty="0">
                <a:hlinkClick r:id="" action="ppaction://noaction"/>
              </a:rPr>
              <a:t>Ocean is a unique place to ask this question, because of enhanced dispersal over terrestrial and freshwater systems. Also, in terrestrial and freshwater systems, we often think of homogenization as involving species introductions, but in the offshore marine ecosystem, we are thinking more about asymmetric range expansions and contractions. </a:t>
            </a:r>
          </a:p>
          <a:p>
            <a:endParaRPr lang="en-US" dirty="0">
              <a:hlinkClick r:id="" action="ppaction://noaction"/>
            </a:endParaRPr>
          </a:p>
          <a:p>
            <a:r>
              <a:rPr lang="en-US" dirty="0">
                <a:hlinkClick r:id="" action="ppaction://noaction"/>
              </a:rPr>
              <a:t>https://commons.wikimedia.org/wiki/File:Ammodytes_hexapterus.jpg</a:t>
            </a:r>
            <a:endParaRPr lang="en-US" dirty="0"/>
          </a:p>
          <a:p>
            <a:r>
              <a:rPr lang="en-US" dirty="0">
                <a:hlinkClick r:id="rId3"/>
              </a:rPr>
              <a:t>https://www.peakpx.com/535247/jellyfish</a:t>
            </a:r>
            <a:endParaRPr lang="en-US" dirty="0"/>
          </a:p>
        </p:txBody>
      </p:sp>
      <p:sp>
        <p:nvSpPr>
          <p:cNvPr id="4" name="Slide Number Placeholder 3"/>
          <p:cNvSpPr>
            <a:spLocks noGrp="1"/>
          </p:cNvSpPr>
          <p:nvPr>
            <p:ph type="sldNum" sz="quarter" idx="5"/>
          </p:nvPr>
        </p:nvSpPr>
        <p:spPr/>
        <p:txBody>
          <a:bodyPr/>
          <a:lstStyle/>
          <a:p>
            <a:fld id="{5AE60117-610A-734A-A22B-3EFD32CD596D}" type="slidenum">
              <a:rPr lang="en-US" smtClean="0"/>
              <a:t>1</a:t>
            </a:fld>
            <a:endParaRPr lang="en-US"/>
          </a:p>
        </p:txBody>
      </p:sp>
    </p:spTree>
    <p:extLst>
      <p:ext uri="{BB962C8B-B14F-4D97-AF65-F5344CB8AC3E}">
        <p14:creationId xmlns:p14="http://schemas.microsoft.com/office/powerpoint/2010/main" val="2335123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Balanced: individuals of some species in one site are substituted by the same number of individuals of different species in another site</a:t>
            </a:r>
          </a:p>
          <a:p>
            <a:endParaRPr lang="en-US" dirty="0"/>
          </a:p>
          <a:p>
            <a:r>
              <a:rPr lang="en-US" dirty="0"/>
              <a:t>Gradient: value of the abundance-gradient component of Bray-Curtis multiple-site dissimilarity (some individuals are lost from one site to the other) (</a:t>
            </a:r>
            <a:r>
              <a:rPr lang="en-US" dirty="0" err="1"/>
              <a:t>nestedness</a:t>
            </a:r>
            <a:r>
              <a:rPr lang="en-US" dirty="0"/>
              <a:t>)</a:t>
            </a:r>
          </a:p>
        </p:txBody>
      </p:sp>
      <p:sp>
        <p:nvSpPr>
          <p:cNvPr id="4" name="Slide Number Placeholder 3"/>
          <p:cNvSpPr>
            <a:spLocks noGrp="1"/>
          </p:cNvSpPr>
          <p:nvPr>
            <p:ph type="sldNum" sz="quarter" idx="5"/>
          </p:nvPr>
        </p:nvSpPr>
        <p:spPr/>
        <p:txBody>
          <a:bodyPr/>
          <a:lstStyle/>
          <a:p>
            <a:fld id="{FA1FB48D-0B02-2440-99AB-4BED82F76F87}" type="slidenum">
              <a:rPr lang="en-US" smtClean="0"/>
              <a:t>23</a:t>
            </a:fld>
            <a:endParaRPr lang="en-US"/>
          </a:p>
        </p:txBody>
      </p:sp>
    </p:spTree>
    <p:extLst>
      <p:ext uri="{BB962C8B-B14F-4D97-AF65-F5344CB8AC3E}">
        <p14:creationId xmlns:p14="http://schemas.microsoft.com/office/powerpoint/2010/main" val="352480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Balanced: individuals of some species in one site are substituted by the same number of individuals of different species in another site</a:t>
            </a:r>
          </a:p>
          <a:p>
            <a:endParaRPr lang="en-US" dirty="0"/>
          </a:p>
          <a:p>
            <a:r>
              <a:rPr lang="en-US" dirty="0"/>
              <a:t>Gradient: value of the abundance-gradient component of Bray-Curtis multiple-site dissimilarity (some individuals are lost from one site to the other) (</a:t>
            </a:r>
            <a:r>
              <a:rPr lang="en-US" dirty="0" err="1"/>
              <a:t>nestedness</a:t>
            </a:r>
            <a:r>
              <a:rPr lang="en-US" dirty="0"/>
              <a:t>)</a:t>
            </a:r>
          </a:p>
        </p:txBody>
      </p:sp>
      <p:sp>
        <p:nvSpPr>
          <p:cNvPr id="4" name="Slide Number Placeholder 3"/>
          <p:cNvSpPr>
            <a:spLocks noGrp="1"/>
          </p:cNvSpPr>
          <p:nvPr>
            <p:ph type="sldNum" sz="quarter" idx="5"/>
          </p:nvPr>
        </p:nvSpPr>
        <p:spPr/>
        <p:txBody>
          <a:bodyPr/>
          <a:lstStyle/>
          <a:p>
            <a:fld id="{FA1FB48D-0B02-2440-99AB-4BED82F76F87}" type="slidenum">
              <a:rPr lang="en-US" smtClean="0"/>
              <a:t>24</a:t>
            </a:fld>
            <a:endParaRPr lang="en-US"/>
          </a:p>
        </p:txBody>
      </p:sp>
    </p:spTree>
    <p:extLst>
      <p:ext uri="{BB962C8B-B14F-4D97-AF65-F5344CB8AC3E}">
        <p14:creationId xmlns:p14="http://schemas.microsoft.com/office/powerpoint/2010/main" val="652936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Balanced: individuals of some species in one site are substituted by the same number of individuals of different species in another site</a:t>
            </a:r>
          </a:p>
          <a:p>
            <a:endParaRPr lang="en-US" dirty="0"/>
          </a:p>
          <a:p>
            <a:r>
              <a:rPr lang="en-US" dirty="0"/>
              <a:t>Gradient: value of the abundance-gradient component of Bray-Curtis multiple-site dissimilarity (some individuals are lost from one site to the other) (</a:t>
            </a:r>
            <a:r>
              <a:rPr lang="en-US" dirty="0" err="1"/>
              <a:t>nestedness</a:t>
            </a:r>
            <a:r>
              <a:rPr lang="en-US" dirty="0"/>
              <a:t>)</a:t>
            </a:r>
          </a:p>
        </p:txBody>
      </p:sp>
      <p:sp>
        <p:nvSpPr>
          <p:cNvPr id="4" name="Slide Number Placeholder 3"/>
          <p:cNvSpPr>
            <a:spLocks noGrp="1"/>
          </p:cNvSpPr>
          <p:nvPr>
            <p:ph type="sldNum" sz="quarter" idx="5"/>
          </p:nvPr>
        </p:nvSpPr>
        <p:spPr/>
        <p:txBody>
          <a:bodyPr/>
          <a:lstStyle/>
          <a:p>
            <a:fld id="{FA1FB48D-0B02-2440-99AB-4BED82F76F87}" type="slidenum">
              <a:rPr lang="en-US" smtClean="0"/>
              <a:t>25</a:t>
            </a:fld>
            <a:endParaRPr lang="en-US"/>
          </a:p>
        </p:txBody>
      </p:sp>
    </p:spTree>
    <p:extLst>
      <p:ext uri="{BB962C8B-B14F-4D97-AF65-F5344CB8AC3E}">
        <p14:creationId xmlns:p14="http://schemas.microsoft.com/office/powerpoint/2010/main" val="1460905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Jarzyna</a:t>
            </a:r>
            <a:r>
              <a:rPr lang="en-US" dirty="0"/>
              <a:t> and </a:t>
            </a:r>
            <a:r>
              <a:rPr lang="en-US" dirty="0" err="1"/>
              <a:t>Jetz</a:t>
            </a:r>
            <a:r>
              <a:rPr lang="en-US" dirty="0"/>
              <a:t> 2018</a:t>
            </a:r>
          </a:p>
        </p:txBody>
      </p:sp>
      <p:sp>
        <p:nvSpPr>
          <p:cNvPr id="4" name="Slide Number Placeholder 3"/>
          <p:cNvSpPr>
            <a:spLocks noGrp="1"/>
          </p:cNvSpPr>
          <p:nvPr>
            <p:ph type="sldNum" sz="quarter" idx="5"/>
          </p:nvPr>
        </p:nvSpPr>
        <p:spPr/>
        <p:txBody>
          <a:bodyPr/>
          <a:lstStyle/>
          <a:p>
            <a:fld id="{FA1FB48D-0B02-2440-99AB-4BED82F76F87}" type="slidenum">
              <a:rPr lang="en-US" smtClean="0"/>
              <a:t>27</a:t>
            </a:fld>
            <a:endParaRPr lang="en-US"/>
          </a:p>
        </p:txBody>
      </p:sp>
    </p:spTree>
    <p:extLst>
      <p:ext uri="{BB962C8B-B14F-4D97-AF65-F5344CB8AC3E}">
        <p14:creationId xmlns:p14="http://schemas.microsoft.com/office/powerpoint/2010/main" val="3527503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Beta diversity: </a:t>
            </a:r>
            <a:r>
              <a:rPr lang="en-US" sz="1200" kern="1200" dirty="0" err="1">
                <a:solidFill>
                  <a:schemeClr val="tx1"/>
                </a:solidFill>
                <a:effectLst/>
                <a:latin typeface="+mn-lt"/>
                <a:ea typeface="+mn-ea"/>
                <a:cs typeface="+mn-cs"/>
              </a:rPr>
              <a:t>jaccard</a:t>
            </a:r>
            <a:r>
              <a:rPr lang="en-US" sz="1200" kern="1200" dirty="0">
                <a:solidFill>
                  <a:schemeClr val="tx1"/>
                </a:solidFill>
                <a:effectLst/>
                <a:latin typeface="+mn-lt"/>
                <a:ea typeface="+mn-ea"/>
                <a:cs typeface="+mn-cs"/>
              </a:rPr>
              <a:t> for both presence/absence and for biomass</a:t>
            </a:r>
            <a:endParaRPr lang="en-US" dirty="0"/>
          </a:p>
          <a:p>
            <a:endParaRPr lang="en-US" dirty="0"/>
          </a:p>
        </p:txBody>
      </p:sp>
      <p:sp>
        <p:nvSpPr>
          <p:cNvPr id="4" name="Slide Number Placeholder 3"/>
          <p:cNvSpPr>
            <a:spLocks noGrp="1"/>
          </p:cNvSpPr>
          <p:nvPr>
            <p:ph type="sldNum" sz="quarter" idx="5"/>
          </p:nvPr>
        </p:nvSpPr>
        <p:spPr/>
        <p:txBody>
          <a:bodyPr/>
          <a:lstStyle/>
          <a:p>
            <a:fld id="{5AE60117-610A-734A-A22B-3EFD32CD596D}" type="slidenum">
              <a:rPr lang="en-US" smtClean="0"/>
              <a:t>29</a:t>
            </a:fld>
            <a:endParaRPr lang="en-US"/>
          </a:p>
        </p:txBody>
      </p:sp>
    </p:spTree>
    <p:extLst>
      <p:ext uri="{BB962C8B-B14F-4D97-AF65-F5344CB8AC3E}">
        <p14:creationId xmlns:p14="http://schemas.microsoft.com/office/powerpoint/2010/main" val="148114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Sample-based rarefaction involves randomly resampling each cell with the minimum number of samples in a cell (</a:t>
            </a:r>
            <a:r>
              <a:rPr lang="en-US" sz="1200" kern="1200" dirty="0" err="1">
                <a:solidFill>
                  <a:schemeClr val="tx1"/>
                </a:solidFill>
                <a:effectLst/>
                <a:latin typeface="+mn-lt"/>
                <a:ea typeface="+mn-ea"/>
                <a:cs typeface="+mn-cs"/>
              </a:rPr>
              <a:t>Blowes</a:t>
            </a:r>
            <a:r>
              <a:rPr lang="en-US" sz="1200" kern="1200" dirty="0">
                <a:solidFill>
                  <a:schemeClr val="tx1"/>
                </a:solidFill>
                <a:effectLst/>
                <a:latin typeface="+mn-lt"/>
                <a:ea typeface="+mn-ea"/>
                <a:cs typeface="+mn-cs"/>
              </a:rPr>
              <a:t> et al., 2019; </a:t>
            </a:r>
            <a:r>
              <a:rPr lang="en-US" sz="1200" kern="1200" dirty="0" err="1">
                <a:solidFill>
                  <a:schemeClr val="tx1"/>
                </a:solidFill>
                <a:effectLst/>
                <a:latin typeface="+mn-lt"/>
                <a:ea typeface="+mn-ea"/>
                <a:cs typeface="+mn-cs"/>
              </a:rPr>
              <a:t>Gotelli</a:t>
            </a:r>
            <a:r>
              <a:rPr lang="en-US" sz="1200" kern="1200" dirty="0">
                <a:solidFill>
                  <a:schemeClr val="tx1"/>
                </a:solidFill>
                <a:effectLst/>
                <a:latin typeface="+mn-lt"/>
                <a:ea typeface="+mn-ea"/>
                <a:cs typeface="+mn-cs"/>
              </a:rPr>
              <a:t>, Nicholas J. &amp; Colwell, 2011). Complementing this rarefaction with coverage-based rarefaction allows us to compare samples of similar ‘completeness’, reducing the bias typically associated with low detectability of rare species (Chao et al., 2015; Chao &amp; </a:t>
            </a:r>
            <a:r>
              <a:rPr lang="en-US" sz="1200" kern="1200" dirty="0" err="1">
                <a:solidFill>
                  <a:schemeClr val="tx1"/>
                </a:solidFill>
                <a:effectLst/>
                <a:latin typeface="+mn-lt"/>
                <a:ea typeface="+mn-ea"/>
                <a:cs typeface="+mn-cs"/>
              </a:rPr>
              <a:t>Jost</a:t>
            </a:r>
            <a:r>
              <a:rPr lang="en-US" sz="1200" kern="1200" dirty="0">
                <a:solidFill>
                  <a:schemeClr val="tx1"/>
                </a:solidFill>
                <a:effectLst/>
                <a:latin typeface="+mn-lt"/>
                <a:ea typeface="+mn-ea"/>
                <a:cs typeface="+mn-cs"/>
              </a:rPr>
              <a:t>, 2012).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Beta diversity: </a:t>
            </a:r>
            <a:r>
              <a:rPr lang="en-US" sz="1200" kern="1200" dirty="0" err="1">
                <a:solidFill>
                  <a:schemeClr val="tx1"/>
                </a:solidFill>
                <a:effectLst/>
                <a:latin typeface="+mn-lt"/>
                <a:ea typeface="+mn-ea"/>
                <a:cs typeface="+mn-cs"/>
              </a:rPr>
              <a:t>jaccard</a:t>
            </a:r>
            <a:r>
              <a:rPr lang="en-US" sz="1200" kern="1200" dirty="0">
                <a:solidFill>
                  <a:schemeClr val="tx1"/>
                </a:solidFill>
                <a:effectLst/>
                <a:latin typeface="+mn-lt"/>
                <a:ea typeface="+mn-ea"/>
                <a:cs typeface="+mn-cs"/>
              </a:rPr>
              <a:t> for both presence/absence and for biomass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Median slope of presence and absence and biomass distance decay plots over time, and then calculate ordinary least squares regressions for each. Increasing steepness of slope through time signifies differentiation, increased shallowness will signify homogenization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Partition: Furthermore, change in pairwise similarity is itself dependent on two distinct pro- </a:t>
            </a:r>
            <a:r>
              <a:rPr lang="en-US" sz="1200" kern="1200" dirty="0" err="1">
                <a:solidFill>
                  <a:schemeClr val="tx1"/>
                </a:solidFill>
                <a:effectLst/>
                <a:latin typeface="+mn-lt"/>
                <a:ea typeface="+mn-ea"/>
                <a:cs typeface="+mn-cs"/>
              </a:rPr>
              <a:t>cesses</a:t>
            </a:r>
            <a:r>
              <a:rPr lang="en-US" sz="1200" kern="1200" dirty="0">
                <a:solidFill>
                  <a:schemeClr val="tx1"/>
                </a:solidFill>
                <a:effectLst/>
                <a:latin typeface="+mn-lt"/>
                <a:ea typeface="+mn-ea"/>
                <a:cs typeface="+mn-cs"/>
              </a:rPr>
              <a:t>, spatial turnover in species composition and changes in gradients of species richness. Most past research has failed to disentangle the effect of these two mechanisms on homogenization patterns. </a:t>
            </a:r>
            <a:r>
              <a:rPr lang="en-US" sz="1200" kern="1200" dirty="0" err="1">
                <a:solidFill>
                  <a:schemeClr val="tx1"/>
                </a:solidFill>
                <a:effectLst/>
                <a:latin typeface="+mn-lt"/>
                <a:ea typeface="+mn-ea"/>
                <a:cs typeface="+mn-cs"/>
              </a:rPr>
              <a:t>Baiser</a:t>
            </a:r>
            <a:r>
              <a:rPr lang="en-US" sz="1200" kern="1200" dirty="0">
                <a:solidFill>
                  <a:schemeClr val="tx1"/>
                </a:solidFill>
                <a:effectLst/>
                <a:latin typeface="+mn-lt"/>
                <a:ea typeface="+mn-ea"/>
                <a:cs typeface="+mn-cs"/>
              </a:rPr>
              <a:t> et al 2012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Overall (broad-sense) change in similarity is driven by changes in species richness as opposed to spatial turnover. Thus, what we perceive as biotic homogenization or differentiation is largely dependent on how invasions and extinctions either diminish species richness gradients or accentuate them. Spatial turnover consistently plays a lesser role in driving patterns of community </a:t>
            </a:r>
            <a:r>
              <a:rPr lang="en-US" sz="1200" kern="1200" dirty="0" err="1">
                <a:solidFill>
                  <a:schemeClr val="tx1"/>
                </a:solidFill>
                <a:effectLst/>
                <a:latin typeface="+mn-lt"/>
                <a:ea typeface="+mn-ea"/>
                <a:cs typeface="+mn-cs"/>
              </a:rPr>
              <a:t>simila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rity</a:t>
            </a:r>
            <a:r>
              <a:rPr lang="en-US" sz="1200" kern="1200" dirty="0">
                <a:solidFill>
                  <a:schemeClr val="tx1"/>
                </a:solidFill>
                <a:effectLst/>
                <a:latin typeface="+mn-lt"/>
                <a:ea typeface="+mn-ea"/>
                <a:cs typeface="+mn-cs"/>
              </a:rPr>
              <a:t> despite this mechanism being suggested as the basis of homogenization [1]. </a:t>
            </a:r>
            <a:r>
              <a:rPr lang="en-US" sz="1200" kern="1200" dirty="0" err="1">
                <a:solidFill>
                  <a:schemeClr val="tx1"/>
                </a:solidFill>
                <a:effectLst/>
                <a:latin typeface="+mn-lt"/>
                <a:ea typeface="+mn-ea"/>
                <a:cs typeface="+mn-cs"/>
              </a:rPr>
              <a:t>Baiser</a:t>
            </a:r>
            <a:r>
              <a:rPr lang="en-US" sz="1200" kern="1200" dirty="0">
                <a:solidFill>
                  <a:schemeClr val="tx1"/>
                </a:solidFill>
                <a:effectLst/>
                <a:latin typeface="+mn-lt"/>
                <a:ea typeface="+mn-ea"/>
                <a:cs typeface="+mn-cs"/>
              </a:rPr>
              <a:t> et al 2012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AE60117-610A-734A-A22B-3EFD32CD596D}" type="slidenum">
              <a:rPr lang="en-US" smtClean="0"/>
              <a:t>30</a:t>
            </a:fld>
            <a:endParaRPr lang="en-US"/>
          </a:p>
        </p:txBody>
      </p:sp>
    </p:spTree>
    <p:extLst>
      <p:ext uri="{BB962C8B-B14F-4D97-AF65-F5344CB8AC3E}">
        <p14:creationId xmlns:p14="http://schemas.microsoft.com/office/powerpoint/2010/main" val="713998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I discussed earlier, to look at functional diversity, we will replace species with traits. From </a:t>
            </a:r>
            <a:r>
              <a:rPr lang="en-US" sz="1200" kern="1200" dirty="0" err="1">
                <a:solidFill>
                  <a:schemeClr val="tx1"/>
                </a:solidFill>
                <a:effectLst/>
                <a:latin typeface="+mn-lt"/>
                <a:ea typeface="+mn-ea"/>
                <a:cs typeface="+mn-cs"/>
              </a:rPr>
              <a:t>Baiser</a:t>
            </a:r>
            <a:r>
              <a:rPr lang="en-US" sz="1200" kern="1200" dirty="0">
                <a:solidFill>
                  <a:schemeClr val="tx1"/>
                </a:solidFill>
                <a:effectLst/>
                <a:latin typeface="+mn-lt"/>
                <a:ea typeface="+mn-ea"/>
                <a:cs typeface="+mn-cs"/>
              </a:rPr>
              <a:t> and Lockwood 2011: It is important to recognize that raw trait values are not compared between species in the same assemblage, or different assemblages. Change in functional similarity requires the calculation of an average value, OR a frequency of a trait, for each trait per assemblage). I will standardize continuous traits between 0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 1. An example showing how functional dispersion (</a:t>
            </a:r>
            <a:r>
              <a:rPr lang="en-US" sz="1200" kern="1200" dirty="0" err="1">
                <a:solidFill>
                  <a:schemeClr val="tx1"/>
                </a:solidFill>
                <a:effectLst/>
                <a:latin typeface="+mn-lt"/>
                <a:ea typeface="+mn-ea"/>
                <a:cs typeface="+mn-cs"/>
              </a:rPr>
              <a:t>FDis</a:t>
            </a:r>
            <a:r>
              <a:rPr lang="en-US" sz="1200" kern="1200" dirty="0">
                <a:solidFill>
                  <a:schemeClr val="tx1"/>
                </a:solidFill>
                <a:effectLst/>
                <a:latin typeface="+mn-lt"/>
                <a:ea typeface="+mn-ea"/>
                <a:cs typeface="+mn-cs"/>
              </a:rPr>
              <a:t>) is computed. The n individual species in a two- dimensional trait space are represented by black circles whose sizes are proportional to their abundances. Vector </a:t>
            </a:r>
            <a:r>
              <a:rPr lang="en-US" sz="1200" kern="1200" dirty="0" err="1">
                <a:solidFill>
                  <a:schemeClr val="tx1"/>
                </a:solidFill>
                <a:effectLst/>
                <a:latin typeface="+mn-lt"/>
                <a:ea typeface="+mn-ea"/>
                <a:cs typeface="+mn-cs"/>
              </a:rPr>
              <a:t>xj</a:t>
            </a:r>
            <a:r>
              <a:rPr lang="en-US" sz="1200" kern="1200" dirty="0">
                <a:solidFill>
                  <a:schemeClr val="tx1"/>
                </a:solidFill>
                <a:effectLst/>
                <a:latin typeface="+mn-lt"/>
                <a:ea typeface="+mn-ea"/>
                <a:cs typeface="+mn-cs"/>
              </a:rPr>
              <a:t> represents the position of species j, vector c is the centroid of the n species (white square), </a:t>
            </a:r>
            <a:r>
              <a:rPr lang="en-US" sz="1200" kern="1200" dirty="0" err="1">
                <a:solidFill>
                  <a:schemeClr val="tx1"/>
                </a:solidFill>
                <a:effectLst/>
                <a:latin typeface="+mn-lt"/>
                <a:ea typeface="+mn-ea"/>
                <a:cs typeface="+mn-cs"/>
              </a:rPr>
              <a:t>zj</a:t>
            </a:r>
            <a:r>
              <a:rPr lang="en-US" sz="1200" kern="1200" dirty="0">
                <a:solidFill>
                  <a:schemeClr val="tx1"/>
                </a:solidFill>
                <a:effectLst/>
                <a:latin typeface="+mn-lt"/>
                <a:ea typeface="+mn-ea"/>
                <a:cs typeface="+mn-cs"/>
              </a:rPr>
              <a:t> is the distance of species j to centroid c, and </a:t>
            </a:r>
            <a:r>
              <a:rPr lang="en-US" sz="1200" kern="1200" dirty="0" err="1">
                <a:solidFill>
                  <a:schemeClr val="tx1"/>
                </a:solidFill>
                <a:effectLst/>
                <a:latin typeface="+mn-lt"/>
                <a:ea typeface="+mn-ea"/>
                <a:cs typeface="+mn-cs"/>
              </a:rPr>
              <a:t>aj</a:t>
            </a:r>
            <a:r>
              <a:rPr lang="en-US" sz="1200" kern="1200" dirty="0">
                <a:solidFill>
                  <a:schemeClr val="tx1"/>
                </a:solidFill>
                <a:effectLst/>
                <a:latin typeface="+mn-lt"/>
                <a:ea typeface="+mn-ea"/>
                <a:cs typeface="+mn-cs"/>
              </a:rPr>
              <a:t> is the abundance of species j. In panel (a), all species have equal abundances (i.e., presence–absence data). In that case, c 1⁄4 [ci], where ci is the mean value of trait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FDis</a:t>
            </a:r>
            <a:r>
              <a:rPr lang="en-US" sz="1200" kern="1200" dirty="0">
                <a:solidFill>
                  <a:schemeClr val="tx1"/>
                </a:solidFill>
                <a:effectLst/>
                <a:latin typeface="+mn-lt"/>
                <a:ea typeface="+mn-ea"/>
                <a:cs typeface="+mn-cs"/>
              </a:rPr>
              <a:t> is the mean of distances z of individual species to c. In panel (b), species have different abundances. In that case, the position of c is weighted by the species relative abundances, such that it shifts toward the more abundant species. Individual distances z of species to c are weighted by their relative abundances to compute </a:t>
            </a:r>
            <a:r>
              <a:rPr lang="en-US" sz="1200" kern="1200" dirty="0" err="1">
                <a:solidFill>
                  <a:schemeClr val="tx1"/>
                </a:solidFill>
                <a:effectLst/>
                <a:latin typeface="+mn-lt"/>
                <a:ea typeface="+mn-ea"/>
                <a:cs typeface="+mn-cs"/>
              </a:rPr>
              <a:t>FDis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characterize trait‐based community structure, we calculated community‐weighted mean trait values (CWMs) for the entire data set across all survey cells (143–154 per year) and years (33 years). CWMs are calculated as the abundance‐weighted mean trait values in the community, which result in single, numeric values for </a:t>
            </a:r>
            <a:r>
              <a:rPr lang="en-US" sz="1200" kern="1200" dirty="0" err="1">
                <a:solidFill>
                  <a:schemeClr val="tx1"/>
                </a:solidFill>
                <a:effectLst/>
                <a:latin typeface="+mn-lt"/>
                <a:ea typeface="+mn-ea"/>
                <a:cs typeface="+mn-cs"/>
              </a:rPr>
              <a:t>continu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ous</a:t>
            </a:r>
            <a:r>
              <a:rPr lang="en-US" sz="1200" kern="1200" dirty="0">
                <a:solidFill>
                  <a:schemeClr val="tx1"/>
                </a:solidFill>
                <a:effectLst/>
                <a:latin typeface="+mn-lt"/>
                <a:ea typeface="+mn-ea"/>
                <a:cs typeface="+mn-cs"/>
              </a:rPr>
              <a:t> traits, and proportions for categorical traits. Because CWMs as averages, they reflect relative changes in trait structure in the com‐ munity rather than absolute increases or decreases.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AE60117-610A-734A-A22B-3EFD32CD596D}" type="slidenum">
              <a:rPr lang="en-US" smtClean="0"/>
              <a:t>31</a:t>
            </a:fld>
            <a:endParaRPr lang="en-US"/>
          </a:p>
        </p:txBody>
      </p:sp>
    </p:spTree>
    <p:extLst>
      <p:ext uri="{BB962C8B-B14F-4D97-AF65-F5344CB8AC3E}">
        <p14:creationId xmlns:p14="http://schemas.microsoft.com/office/powerpoint/2010/main" val="166115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https://www.researchgate.net/figure/Sample-strata-and-regions-of-the-Northeast-US-Shelf-Ecosystem-Bottom-trawl-and_fig8_282129174</a:t>
            </a:r>
            <a:endParaRPr lang="en-US" dirty="0"/>
          </a:p>
        </p:txBody>
      </p:sp>
      <p:sp>
        <p:nvSpPr>
          <p:cNvPr id="4" name="Slide Number Placeholder 3"/>
          <p:cNvSpPr>
            <a:spLocks noGrp="1"/>
          </p:cNvSpPr>
          <p:nvPr>
            <p:ph type="sldNum" sz="quarter" idx="5"/>
          </p:nvPr>
        </p:nvSpPr>
        <p:spPr/>
        <p:txBody>
          <a:bodyPr/>
          <a:lstStyle/>
          <a:p>
            <a:fld id="{5AE60117-610A-734A-A22B-3EFD32CD596D}" type="slidenum">
              <a:rPr lang="en-US" smtClean="0"/>
              <a:t>33</a:t>
            </a:fld>
            <a:endParaRPr lang="en-US"/>
          </a:p>
        </p:txBody>
      </p:sp>
    </p:spTree>
    <p:extLst>
      <p:ext uri="{BB962C8B-B14F-4D97-AF65-F5344CB8AC3E}">
        <p14:creationId xmlns:p14="http://schemas.microsoft.com/office/powerpoint/2010/main" val="30498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https://www.researchgate.net/figure/Sample-strata-and-regions-of-the-Northeast-US-Shelf-Ecosystem-Bottom-trawl-and_fig8_282129174</a:t>
            </a:r>
            <a:endParaRPr lang="en-US" dirty="0"/>
          </a:p>
        </p:txBody>
      </p:sp>
      <p:sp>
        <p:nvSpPr>
          <p:cNvPr id="4" name="Slide Number Placeholder 3"/>
          <p:cNvSpPr>
            <a:spLocks noGrp="1"/>
          </p:cNvSpPr>
          <p:nvPr>
            <p:ph type="sldNum" sz="quarter" idx="5"/>
          </p:nvPr>
        </p:nvSpPr>
        <p:spPr/>
        <p:txBody>
          <a:bodyPr/>
          <a:lstStyle/>
          <a:p>
            <a:fld id="{5AE60117-610A-734A-A22B-3EFD32CD596D}" type="slidenum">
              <a:rPr lang="en-US" smtClean="0"/>
              <a:t>34</a:t>
            </a:fld>
            <a:endParaRPr lang="en-US"/>
          </a:p>
        </p:txBody>
      </p:sp>
    </p:spTree>
    <p:extLst>
      <p:ext uri="{BB962C8B-B14F-4D97-AF65-F5344CB8AC3E}">
        <p14:creationId xmlns:p14="http://schemas.microsoft.com/office/powerpoint/2010/main" val="2713089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dataset, interesting questions. Will incorporate all regions into the future. </a:t>
            </a:r>
          </a:p>
        </p:txBody>
      </p:sp>
      <p:sp>
        <p:nvSpPr>
          <p:cNvPr id="4" name="Slide Number Placeholder 3"/>
          <p:cNvSpPr>
            <a:spLocks noGrp="1"/>
          </p:cNvSpPr>
          <p:nvPr>
            <p:ph type="sldNum" sz="quarter" idx="5"/>
          </p:nvPr>
        </p:nvSpPr>
        <p:spPr/>
        <p:txBody>
          <a:bodyPr/>
          <a:lstStyle/>
          <a:p>
            <a:fld id="{5AE60117-610A-734A-A22B-3EFD32CD596D}" type="slidenum">
              <a:rPr lang="en-US" smtClean="0"/>
              <a:t>35</a:t>
            </a:fld>
            <a:endParaRPr lang="en-US"/>
          </a:p>
        </p:txBody>
      </p:sp>
    </p:spTree>
    <p:extLst>
      <p:ext uri="{BB962C8B-B14F-4D97-AF65-F5344CB8AC3E}">
        <p14:creationId xmlns:p14="http://schemas.microsoft.com/office/powerpoint/2010/main" val="106230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for taking the time to meet with me. My name is Zoe Kitchel, and I am a graduate student in </a:t>
            </a:r>
            <a:r>
              <a:rPr lang="en-US" dirty="0" err="1"/>
              <a:t>Malin’s</a:t>
            </a:r>
            <a:r>
              <a:rPr lang="en-US" dirty="0"/>
              <a:t> lab. My goal for today is to share my ideas, and talk about the best way for my work to complement what you all are working on and the larger </a:t>
            </a:r>
            <a:r>
              <a:rPr lang="en-US" dirty="0" err="1"/>
              <a:t>FishGLOBE</a:t>
            </a:r>
            <a:r>
              <a:rPr lang="en-US" dirty="0"/>
              <a:t> project</a:t>
            </a:r>
          </a:p>
          <a:p>
            <a:endParaRPr lang="en-US" dirty="0"/>
          </a:p>
          <a:p>
            <a:r>
              <a:rPr lang="en-US" dirty="0"/>
              <a:t>I wanted to start off by providing context for why I became interested in these questions. Much of my work so far has looked at variability in how species are shifting their ranges in response to ocean warming. One question I kept coming back to, is how does this variability in how species are shifting their ranges impact future community structure?</a:t>
            </a:r>
          </a:p>
        </p:txBody>
      </p:sp>
      <p:sp>
        <p:nvSpPr>
          <p:cNvPr id="4" name="Slide Number Placeholder 3"/>
          <p:cNvSpPr>
            <a:spLocks noGrp="1"/>
          </p:cNvSpPr>
          <p:nvPr>
            <p:ph type="sldNum" sz="quarter" idx="5"/>
          </p:nvPr>
        </p:nvSpPr>
        <p:spPr/>
        <p:txBody>
          <a:bodyPr/>
          <a:lstStyle/>
          <a:p>
            <a:fld id="{5AE60117-610A-734A-A22B-3EFD32CD596D}" type="slidenum">
              <a:rPr lang="en-US" smtClean="0"/>
              <a:t>2</a:t>
            </a:fld>
            <a:endParaRPr lang="en-US"/>
          </a:p>
        </p:txBody>
      </p:sp>
    </p:spTree>
    <p:extLst>
      <p:ext uri="{BB962C8B-B14F-4D97-AF65-F5344CB8AC3E}">
        <p14:creationId xmlns:p14="http://schemas.microsoft.com/office/powerpoint/2010/main" val="1960189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dataset, interesting questions. Will incorporate all regions into the future. </a:t>
            </a:r>
          </a:p>
        </p:txBody>
      </p:sp>
      <p:sp>
        <p:nvSpPr>
          <p:cNvPr id="4" name="Slide Number Placeholder 3"/>
          <p:cNvSpPr>
            <a:spLocks noGrp="1"/>
          </p:cNvSpPr>
          <p:nvPr>
            <p:ph type="sldNum" sz="quarter" idx="5"/>
          </p:nvPr>
        </p:nvSpPr>
        <p:spPr/>
        <p:txBody>
          <a:bodyPr/>
          <a:lstStyle/>
          <a:p>
            <a:fld id="{5AE60117-610A-734A-A22B-3EFD32CD596D}" type="slidenum">
              <a:rPr lang="en-US" smtClean="0"/>
              <a:t>36</a:t>
            </a:fld>
            <a:endParaRPr lang="en-US"/>
          </a:p>
        </p:txBody>
      </p:sp>
    </p:spTree>
    <p:extLst>
      <p:ext uri="{BB962C8B-B14F-4D97-AF65-F5344CB8AC3E}">
        <p14:creationId xmlns:p14="http://schemas.microsoft.com/office/powerpoint/2010/main" val="2214652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1FB48D-0B02-2440-99AB-4BED82F76F87}" type="slidenum">
              <a:rPr lang="en-US" smtClean="0"/>
              <a:t>37</a:t>
            </a:fld>
            <a:endParaRPr lang="en-US"/>
          </a:p>
        </p:txBody>
      </p:sp>
    </p:spTree>
    <p:extLst>
      <p:ext uri="{BB962C8B-B14F-4D97-AF65-F5344CB8AC3E}">
        <p14:creationId xmlns:p14="http://schemas.microsoft.com/office/powerpoint/2010/main" val="218571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global trends, many local/regional locations are increasing in richness. But, let’s dig a little deeper. What does this actually mean? What species are coming in? What (if any) are leaving?</a:t>
            </a:r>
          </a:p>
          <a:p>
            <a:endParaRPr lang="en-US" dirty="0"/>
          </a:p>
          <a:p>
            <a:r>
              <a:rPr lang="en-US" dirty="0" err="1"/>
              <a:t>Blowes</a:t>
            </a:r>
            <a:r>
              <a:rPr lang="en-US" dirty="0"/>
              <a:t> et al 2019: biodiversity change is strongest and most variable in the oceans</a:t>
            </a:r>
          </a:p>
        </p:txBody>
      </p:sp>
      <p:sp>
        <p:nvSpPr>
          <p:cNvPr id="4" name="Slide Number Placeholder 3"/>
          <p:cNvSpPr>
            <a:spLocks noGrp="1"/>
          </p:cNvSpPr>
          <p:nvPr>
            <p:ph type="sldNum" sz="quarter" idx="5"/>
          </p:nvPr>
        </p:nvSpPr>
        <p:spPr/>
        <p:txBody>
          <a:bodyPr/>
          <a:lstStyle/>
          <a:p>
            <a:fld id="{5AE60117-610A-734A-A22B-3EFD32CD596D}" type="slidenum">
              <a:rPr lang="en-US" smtClean="0"/>
              <a:t>38</a:t>
            </a:fld>
            <a:endParaRPr lang="en-US"/>
          </a:p>
        </p:txBody>
      </p:sp>
    </p:spTree>
    <p:extLst>
      <p:ext uri="{BB962C8B-B14F-4D97-AF65-F5344CB8AC3E}">
        <p14:creationId xmlns:p14="http://schemas.microsoft.com/office/powerpoint/2010/main" val="846836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important how many are there, more important who is there</a:t>
            </a:r>
          </a:p>
          <a:p>
            <a:endParaRPr lang="en-US" dirty="0"/>
          </a:p>
          <a:p>
            <a:r>
              <a:rPr lang="en-US" dirty="0">
                <a:hlinkClick r:id="rId3"/>
              </a:rPr>
              <a:t>https://en.wikipedia.org/wiki/Remineralisation</a:t>
            </a:r>
            <a:endParaRPr lang="en-US" dirty="0"/>
          </a:p>
          <a:p>
            <a:r>
              <a:rPr lang="en-US" dirty="0">
                <a:hlinkClick r:id="rId4"/>
              </a:rPr>
              <a:t>https://commons.wikimedia.org/wiki/File:Chesapeake_Waterbird_Food_Web.jpg</a:t>
            </a:r>
            <a:endParaRPr lang="en-US" dirty="0"/>
          </a:p>
        </p:txBody>
      </p:sp>
      <p:sp>
        <p:nvSpPr>
          <p:cNvPr id="4" name="Slide Number Placeholder 3"/>
          <p:cNvSpPr>
            <a:spLocks noGrp="1"/>
          </p:cNvSpPr>
          <p:nvPr>
            <p:ph type="sldNum" sz="quarter" idx="5"/>
          </p:nvPr>
        </p:nvSpPr>
        <p:spPr/>
        <p:txBody>
          <a:bodyPr/>
          <a:lstStyle/>
          <a:p>
            <a:fld id="{5AE60117-610A-734A-A22B-3EFD32CD596D}" type="slidenum">
              <a:rPr lang="en-US" smtClean="0"/>
              <a:t>39</a:t>
            </a:fld>
            <a:endParaRPr lang="en-US"/>
          </a:p>
        </p:txBody>
      </p:sp>
    </p:spTree>
    <p:extLst>
      <p:ext uri="{BB962C8B-B14F-4D97-AF65-F5344CB8AC3E}">
        <p14:creationId xmlns:p14="http://schemas.microsoft.com/office/powerpoint/2010/main" val="47474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number of ways variability in range shifts across species may impact community structure, but one possibility I’ve become especially interested in is homogenization or differentiation. Are communities of species becoming more or less unique across space? As a visual here, let’s call this box on the left our initial community, with each grid cell representing a site, and the color representing the community structure of that site. There are three potential trajectories over time. 1, differentiation, in which the communities look less like each other over time. On the other side we have </a:t>
            </a:r>
            <a:r>
              <a:rPr lang="en-US" dirty="0" err="1"/>
              <a:t>homogeneization</a:t>
            </a:r>
            <a:r>
              <a:rPr lang="en-US" dirty="0"/>
              <a:t>, where community structure of sites starts to look more similar over time, and then there’s the possibility that community structure stays similar over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differentiation and homogenization could have impacts on community functioning and productivity.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1FB48D-0B02-2440-99AB-4BED82F76F87}" type="slidenum">
              <a:rPr lang="en-US" smtClean="0"/>
              <a:t>3</a:t>
            </a:fld>
            <a:endParaRPr lang="en-US"/>
          </a:p>
        </p:txBody>
      </p:sp>
    </p:spTree>
    <p:extLst>
      <p:ext uri="{BB962C8B-B14F-4D97-AF65-F5344CB8AC3E}">
        <p14:creationId xmlns:p14="http://schemas.microsoft.com/office/powerpoint/2010/main" val="366715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literature, homogenization is more commonly considered in invasion literature than range shift literature, however there are some examples of studies looking at homogenization as a result of native range shifts.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likely the most familiar example, by Magurran et al 2015 et al looking at how beta diversity across the North Sea changes over time. While there was relatively little change in richness, there were quite dramatic shifts in the identity of the species.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question is: Is this a common pattern? Or Unique to North Sea</a:t>
            </a:r>
          </a:p>
          <a:p>
            <a:endParaRPr lang="en-US" dirty="0"/>
          </a:p>
        </p:txBody>
      </p:sp>
      <p:sp>
        <p:nvSpPr>
          <p:cNvPr id="4" name="Slide Number Placeholder 3"/>
          <p:cNvSpPr>
            <a:spLocks noGrp="1"/>
          </p:cNvSpPr>
          <p:nvPr>
            <p:ph type="sldNum" sz="quarter" idx="5"/>
          </p:nvPr>
        </p:nvSpPr>
        <p:spPr/>
        <p:txBody>
          <a:bodyPr/>
          <a:lstStyle/>
          <a:p>
            <a:fld id="{FA1FB48D-0B02-2440-99AB-4BED82F76F87}" type="slidenum">
              <a:rPr lang="en-US" smtClean="0"/>
              <a:t>7</a:t>
            </a:fld>
            <a:endParaRPr lang="en-US"/>
          </a:p>
        </p:txBody>
      </p:sp>
    </p:spTree>
    <p:extLst>
      <p:ext uri="{BB962C8B-B14F-4D97-AF65-F5344CB8AC3E}">
        <p14:creationId xmlns:p14="http://schemas.microsoft.com/office/powerpoint/2010/main" val="3283945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E60117-610A-734A-A22B-3EFD32CD596D}" type="slidenum">
              <a:rPr lang="en-US" smtClean="0"/>
              <a:t>8</a:t>
            </a:fld>
            <a:endParaRPr lang="en-US"/>
          </a:p>
        </p:txBody>
      </p:sp>
    </p:spTree>
    <p:extLst>
      <p:ext uri="{BB962C8B-B14F-4D97-AF65-F5344CB8AC3E}">
        <p14:creationId xmlns:p14="http://schemas.microsoft.com/office/powerpoint/2010/main" val="294370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Tim Dencker, a former PhD student in Dr. </a:t>
            </a:r>
            <a:r>
              <a:rPr lang="en-US" sz="1200" kern="1200" dirty="0" err="1">
                <a:solidFill>
                  <a:schemeClr val="tx1"/>
                </a:solidFill>
                <a:effectLst/>
                <a:latin typeface="+mn-lt"/>
                <a:ea typeface="+mn-ea"/>
                <a:cs typeface="+mn-cs"/>
              </a:rPr>
              <a:t>Lindegrin’s</a:t>
            </a:r>
            <a:r>
              <a:rPr lang="en-US" sz="1200" kern="1200" dirty="0">
                <a:solidFill>
                  <a:schemeClr val="tx1"/>
                </a:solidFill>
                <a:effectLst/>
                <a:latin typeface="+mn-lt"/>
                <a:ea typeface="+mn-ea"/>
                <a:cs typeface="+mn-cs"/>
              </a:rPr>
              <a:t> lab that I know Aurore has worked closely with was also interested in homogenization, and incorporated some of these questions into his thesis. He looked at patterns in both alpha and beta diversity over time for a variety of regions in the Atlantic and Pacific—here are just two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found that spatial beta diversity decreased significantly in four out of seven survey regions with the fastest rate of homogenization happening in the Barents Sea.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just included two visuals of the 7 regions he looked at. Interesting to point out he found a contrasting pattern in the North Sea from Magurran et al, and overall, didn’t find any evidence of homogenization looking at abundances, only with </a:t>
            </a:r>
            <a:r>
              <a:rPr lang="en-US" sz="1200" kern="1200" dirty="0" err="1">
                <a:solidFill>
                  <a:schemeClr val="tx1"/>
                </a:solidFill>
                <a:effectLst/>
                <a:latin typeface="+mn-lt"/>
                <a:ea typeface="+mn-ea"/>
                <a:cs typeface="+mn-cs"/>
              </a:rPr>
              <a:t>occurences</a:t>
            </a:r>
            <a:r>
              <a:rPr lang="en-US" sz="1200" kern="1200" dirty="0">
                <a:solidFill>
                  <a:schemeClr val="tx1"/>
                </a:solidFill>
                <a:effectLst/>
                <a:latin typeface="+mn-lt"/>
                <a:ea typeface="+mn-ea"/>
                <a:cs typeface="+mn-cs"/>
              </a:rPr>
              <a:t>—which suggests that these instances of homogenization may be due to the loss of or gain of rare species, and  therefore may not have large ecological consequences. </a:t>
            </a:r>
            <a:endParaRPr lang="en-US" dirty="0"/>
          </a:p>
        </p:txBody>
      </p:sp>
      <p:sp>
        <p:nvSpPr>
          <p:cNvPr id="4" name="Slide Number Placeholder 3"/>
          <p:cNvSpPr>
            <a:spLocks noGrp="1"/>
          </p:cNvSpPr>
          <p:nvPr>
            <p:ph type="sldNum" sz="quarter" idx="5"/>
          </p:nvPr>
        </p:nvSpPr>
        <p:spPr/>
        <p:txBody>
          <a:bodyPr/>
          <a:lstStyle/>
          <a:p>
            <a:fld id="{FA1FB48D-0B02-2440-99AB-4BED82F76F87}" type="slidenum">
              <a:rPr lang="en-US" smtClean="0"/>
              <a:t>9</a:t>
            </a:fld>
            <a:endParaRPr lang="en-US"/>
          </a:p>
        </p:txBody>
      </p:sp>
    </p:spTree>
    <p:extLst>
      <p:ext uri="{BB962C8B-B14F-4D97-AF65-F5344CB8AC3E}">
        <p14:creationId xmlns:p14="http://schemas.microsoft.com/office/powerpoint/2010/main" val="50566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 Olden at the University of Washington and others have thought about this question, but we’re still just beginning to understand the impact of scale on likelihood of detecting homogenization. There is some evidence that we’re more likely to detect homogenization at course scales because of higher probability of species, but there is also some evidence that says we’re more likely to detect homogenization at fine scales because the introduction of a single metropolitan species or the loss of a rare species would have a </a:t>
            </a:r>
            <a:r>
              <a:rPr lang="en-US" dirty="0" err="1"/>
              <a:t>reltiavely</a:t>
            </a:r>
            <a:r>
              <a:rPr lang="en-US" dirty="0"/>
              <a:t> bigger impact.</a:t>
            </a:r>
          </a:p>
          <a:p>
            <a:endParaRPr lang="en-US" dirty="0"/>
          </a:p>
          <a:p>
            <a:endParaRPr lang="en-US" dirty="0"/>
          </a:p>
          <a:p>
            <a:endParaRPr lang="en-US" dirty="0"/>
          </a:p>
          <a:p>
            <a:endParaRPr lang="en-US" dirty="0"/>
          </a:p>
          <a:p>
            <a:endParaRPr lang="en-US" dirty="0"/>
          </a:p>
          <a:p>
            <a:endParaRPr lang="en-US" dirty="0"/>
          </a:p>
          <a:p>
            <a:r>
              <a:rPr lang="en-US" sz="1200" b="0" i="0" u="none" strike="noStrike" kern="1200" dirty="0">
                <a:solidFill>
                  <a:schemeClr val="tx1"/>
                </a:solidFill>
                <a:effectLst/>
                <a:latin typeface="+mn-lt"/>
                <a:ea typeface="+mn-ea"/>
                <a:cs typeface="+mn-cs"/>
                <a:hlinkClick r:id="rId3"/>
              </a:rPr>
              <a:t>Marchetti et al. (2001)</a:t>
            </a:r>
            <a:r>
              <a:rPr lang="en-US" sz="1200" b="0" i="0" kern="1200" dirty="0">
                <a:solidFill>
                  <a:schemeClr val="tx1"/>
                </a:solidFill>
                <a:effectLst/>
                <a:latin typeface="+mn-lt"/>
                <a:ea typeface="+mn-ea"/>
                <a:cs typeface="+mn-cs"/>
              </a:rPr>
              <a:t> explored how this increase in species richness altered spatial diversity patterns across several geographical scales. They found that freshwater fish assemblages have become more similar at very local scales (i.e. along stream reaches) and at very large scales (i.e. between zoogeographic provinces). However, they note that watersheds within zoogeographic regions sometimes became less similar to each other through time, although there is much variation across watershed comparisons (</a:t>
            </a:r>
            <a:r>
              <a:rPr lang="en-US" sz="1200" b="0" i="0" u="none" strike="noStrike" kern="1200" dirty="0">
                <a:solidFill>
                  <a:schemeClr val="tx1"/>
                </a:solidFill>
                <a:effectLst/>
                <a:latin typeface="+mn-lt"/>
                <a:ea typeface="+mn-ea"/>
                <a:cs typeface="+mn-cs"/>
                <a:hlinkClick r:id="rId3"/>
              </a:rPr>
              <a:t>Marchetti et al., 2001</a:t>
            </a:r>
            <a:r>
              <a:rPr lang="en-US" sz="1200" b="0" i="0" kern="1200" dirty="0">
                <a:solidFill>
                  <a:schemeClr val="tx1"/>
                </a:solidFill>
                <a:effectLst/>
                <a:latin typeface="+mn-lt"/>
                <a:ea typeface="+mn-ea"/>
                <a:cs typeface="+mn-cs"/>
              </a:rPr>
              <a:t>). We build on this work and test whether or not a suite of urbanization measures correlate with the number of non-native fishes per watershed and the number of </a:t>
            </a:r>
            <a:r>
              <a:rPr lang="en-US" sz="1200" b="0" i="0" u="none" strike="noStrike" kern="1200" dirty="0">
                <a:solidFill>
                  <a:schemeClr val="tx1"/>
                </a:solidFill>
                <a:effectLst/>
                <a:latin typeface="+mn-lt"/>
                <a:ea typeface="+mn-ea"/>
                <a:cs typeface="+mn-cs"/>
                <a:hlinkClick r:id="rId4" tooltip="Learn more about Extinct Species from ScienceDirect's AI-generated Topic Pages"/>
              </a:rPr>
              <a:t>extinct or threatened species</a:t>
            </a:r>
            <a:r>
              <a:rPr lang="en-US" sz="1200" b="0" i="0" kern="1200" dirty="0">
                <a:solidFill>
                  <a:schemeClr val="tx1"/>
                </a:solidFill>
                <a:effectLst/>
                <a:latin typeface="+mn-lt"/>
                <a:ea typeface="+mn-ea"/>
                <a:cs typeface="+mn-cs"/>
              </a:rPr>
              <a:t> per watershed. We then go on to test whether urbanization can explain across-watershed variation in degree and direction of homogenization.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Effects of urbanization on California’s fish diversity: Differentiation, homogenization and the influence of spatial scale</a:t>
            </a:r>
          </a:p>
          <a:p>
            <a:r>
              <a:rPr lang="en-US" sz="1200" b="0" i="0" kern="1200" dirty="0">
                <a:solidFill>
                  <a:schemeClr val="tx1"/>
                </a:solidFill>
                <a:effectLst/>
                <a:latin typeface="+mn-lt"/>
                <a:ea typeface="+mn-ea"/>
                <a:cs typeface="+mn-cs"/>
              </a:rPr>
              <a:t>Author links open overlay </a:t>
            </a:r>
            <a:r>
              <a:rPr lang="en-US" sz="1200" b="0" i="0" kern="1200" dirty="0" err="1">
                <a:solidFill>
                  <a:schemeClr val="tx1"/>
                </a:solidFill>
                <a:effectLst/>
                <a:latin typeface="+mn-lt"/>
                <a:ea typeface="+mn-ea"/>
                <a:cs typeface="+mn-cs"/>
              </a:rPr>
              <a:t>panel</a:t>
            </a:r>
            <a:r>
              <a:rPr lang="en-US" sz="1200" b="0" i="0" u="none" strike="noStrike" kern="1200" dirty="0" err="1">
                <a:solidFill>
                  <a:schemeClr val="tx1"/>
                </a:solidFill>
                <a:effectLst/>
                <a:latin typeface="+mn-lt"/>
                <a:ea typeface="+mn-ea"/>
                <a:cs typeface="+mn-cs"/>
                <a:hlinkClick r:id="rId5"/>
              </a:rPr>
              <a:t>Michael</a:t>
            </a:r>
            <a:r>
              <a:rPr lang="en-US" sz="1200" b="0" i="0" u="none" strike="noStrike" kern="1200" dirty="0">
                <a:solidFill>
                  <a:schemeClr val="tx1"/>
                </a:solidFill>
                <a:effectLst/>
                <a:latin typeface="+mn-lt"/>
                <a:ea typeface="+mn-ea"/>
                <a:cs typeface="+mn-cs"/>
                <a:hlinkClick r:id="rId5"/>
              </a:rPr>
              <a:t> P.Marchetti</a:t>
            </a:r>
            <a:r>
              <a:rPr lang="en-US" sz="1200" b="0" i="0" u="none" strike="noStrike" kern="1200" baseline="30000" dirty="0">
                <a:solidFill>
                  <a:schemeClr val="tx1"/>
                </a:solidFill>
                <a:effectLst/>
                <a:latin typeface="+mn-lt"/>
                <a:ea typeface="+mn-ea"/>
                <a:cs typeface="+mn-cs"/>
                <a:hlinkClick r:id="rId5"/>
              </a:rPr>
              <a:t>a</a:t>
            </a:r>
            <a:r>
              <a:rPr lang="en-US" sz="1200" b="0" i="0" u="none" strike="noStrike" kern="1200" dirty="0">
                <a:solidFill>
                  <a:schemeClr val="tx1"/>
                </a:solidFill>
                <a:effectLst/>
                <a:latin typeface="+mn-lt"/>
                <a:ea typeface="+mn-ea"/>
                <a:cs typeface="+mn-cs"/>
                <a:hlinkClick r:id="rId5"/>
              </a:rPr>
              <a:t>Julie L.Lockwood</a:t>
            </a:r>
            <a:r>
              <a:rPr lang="en-US" sz="1200" b="0" i="0" u="none" strike="noStrike" kern="1200" baseline="30000" dirty="0">
                <a:solidFill>
                  <a:schemeClr val="tx1"/>
                </a:solidFill>
                <a:effectLst/>
                <a:latin typeface="+mn-lt"/>
                <a:ea typeface="+mn-ea"/>
                <a:cs typeface="+mn-cs"/>
                <a:hlinkClick r:id="rId5"/>
              </a:rPr>
              <a:t>b</a:t>
            </a:r>
            <a:r>
              <a:rPr lang="en-US" sz="1200" b="0" i="0" u="none" strike="noStrike" kern="1200" dirty="0">
                <a:solidFill>
                  <a:schemeClr val="tx1"/>
                </a:solidFill>
                <a:effectLst/>
                <a:latin typeface="+mn-lt"/>
                <a:ea typeface="+mn-ea"/>
                <a:cs typeface="+mn-cs"/>
                <a:hlinkClick r:id="rId5"/>
              </a:rPr>
              <a:t>TheoLight</a:t>
            </a:r>
            <a:r>
              <a:rPr lang="en-US" sz="1200" b="0" i="0" u="none" strike="noStrike" kern="1200" baseline="30000" dirty="0">
                <a:solidFill>
                  <a:schemeClr val="tx1"/>
                </a:solidFill>
                <a:effectLst/>
                <a:latin typeface="+mn-lt"/>
                <a:ea typeface="+mn-ea"/>
                <a:cs typeface="+mn-cs"/>
                <a:hlinkClick r:id="rId5"/>
              </a:rPr>
              <a:t>c</a:t>
            </a:r>
            <a:endParaRPr lang="en-US" sz="1200" b="0" i="0" kern="1200" dirty="0">
              <a:solidFill>
                <a:schemeClr val="tx1"/>
              </a:solidFill>
              <a:effectLst/>
              <a:latin typeface="+mn-lt"/>
              <a:ea typeface="+mn-ea"/>
              <a:cs typeface="+mn-cs"/>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general, greater levels of </a:t>
            </a:r>
            <a:r>
              <a:rPr lang="en-US" sz="1200" b="1" kern="1200" dirty="0" err="1">
                <a:solidFill>
                  <a:schemeClr val="tx1"/>
                </a:solidFill>
                <a:effectLst/>
                <a:latin typeface="+mn-lt"/>
                <a:ea typeface="+mn-ea"/>
                <a:cs typeface="+mn-cs"/>
              </a:rPr>
              <a:t>homogenisation</a:t>
            </a:r>
            <a:r>
              <a:rPr lang="en-US" sz="1200" b="1" kern="1200" dirty="0">
                <a:solidFill>
                  <a:schemeClr val="tx1"/>
                </a:solidFill>
                <a:effectLst/>
                <a:latin typeface="+mn-lt"/>
                <a:ea typeface="+mn-ea"/>
                <a:cs typeface="+mn-cs"/>
              </a:rPr>
              <a:t> are expected at coarser spatial grains of investigation because of higher probabilities of recording the same non-native species and lower likelihoods of observing the extirpation of a native species by virtue of a greater total area and diversity of habitats (Olden et al. 2011). Stemming from the fact that the mechanisms responsible for shaping beta-diversity vary from local to regional spatial scales (McGill et al. 2015), a more explicit consideration of spatial scale is called for in future investigations of biotic </a:t>
            </a:r>
            <a:r>
              <a:rPr lang="en-US" sz="1200" b="1" kern="1200" dirty="0" err="1">
                <a:solidFill>
                  <a:schemeClr val="tx1"/>
                </a:solidFill>
                <a:effectLst/>
                <a:latin typeface="+mn-lt"/>
                <a:ea typeface="+mn-ea"/>
                <a:cs typeface="+mn-cs"/>
              </a:rPr>
              <a:t>homogenisation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Olden 2018</a:t>
            </a:r>
            <a:endParaRPr lang="en-US" dirty="0"/>
          </a:p>
          <a:p>
            <a:endParaRPr lang="en-US" dirty="0"/>
          </a:p>
        </p:txBody>
      </p:sp>
      <p:sp>
        <p:nvSpPr>
          <p:cNvPr id="4" name="Slide Number Placeholder 3"/>
          <p:cNvSpPr>
            <a:spLocks noGrp="1"/>
          </p:cNvSpPr>
          <p:nvPr>
            <p:ph type="sldNum" sz="quarter" idx="5"/>
          </p:nvPr>
        </p:nvSpPr>
        <p:spPr/>
        <p:txBody>
          <a:bodyPr/>
          <a:lstStyle/>
          <a:p>
            <a:fld id="{FA1FB48D-0B02-2440-99AB-4BED82F76F87}" type="slidenum">
              <a:rPr lang="en-US" smtClean="0"/>
              <a:t>17</a:t>
            </a:fld>
            <a:endParaRPr lang="en-US"/>
          </a:p>
        </p:txBody>
      </p:sp>
    </p:spTree>
    <p:extLst>
      <p:ext uri="{BB962C8B-B14F-4D97-AF65-F5344CB8AC3E}">
        <p14:creationId xmlns:p14="http://schemas.microsoft.com/office/powerpoint/2010/main" val="3224655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Medium scale (90 km between cell centers)</a:t>
            </a:r>
          </a:p>
        </p:txBody>
      </p:sp>
      <p:sp>
        <p:nvSpPr>
          <p:cNvPr id="4" name="Slide Number Placeholder 3"/>
          <p:cNvSpPr>
            <a:spLocks noGrp="1"/>
          </p:cNvSpPr>
          <p:nvPr>
            <p:ph type="sldNum" sz="quarter" idx="5"/>
          </p:nvPr>
        </p:nvSpPr>
        <p:spPr/>
        <p:txBody>
          <a:bodyPr/>
          <a:lstStyle/>
          <a:p>
            <a:fld id="{FA1FB48D-0B02-2440-99AB-4BED82F76F87}" type="slidenum">
              <a:rPr lang="en-US" smtClean="0"/>
              <a:t>18</a:t>
            </a:fld>
            <a:endParaRPr lang="en-US"/>
          </a:p>
        </p:txBody>
      </p:sp>
    </p:spTree>
    <p:extLst>
      <p:ext uri="{BB962C8B-B14F-4D97-AF65-F5344CB8AC3E}">
        <p14:creationId xmlns:p14="http://schemas.microsoft.com/office/powerpoint/2010/main" val="3536449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1FB48D-0B02-2440-99AB-4BED82F76F87}" type="slidenum">
              <a:rPr lang="en-US" smtClean="0"/>
              <a:t>22</a:t>
            </a:fld>
            <a:endParaRPr lang="en-US"/>
          </a:p>
        </p:txBody>
      </p:sp>
    </p:spTree>
    <p:extLst>
      <p:ext uri="{BB962C8B-B14F-4D97-AF65-F5344CB8AC3E}">
        <p14:creationId xmlns:p14="http://schemas.microsoft.com/office/powerpoint/2010/main" val="91610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09A7-4DAE-574D-8254-67F4177684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6A476D-1699-E04D-ADE6-576812D7FA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82C84D-8BC5-4D41-B908-85863BF52791}"/>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5" name="Footer Placeholder 4">
            <a:extLst>
              <a:ext uri="{FF2B5EF4-FFF2-40B4-BE49-F238E27FC236}">
                <a16:creationId xmlns:a16="http://schemas.microsoft.com/office/drawing/2014/main" id="{B89FE116-4B17-A842-A2D8-DBC40CA7F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FFD88-BA1A-6342-937E-3BEC40103B44}"/>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160611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0A94-6F0F-1143-91F4-57E70AA5F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7E2117-47CD-6048-83D1-41B661FC68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80B9A-F7A9-BB42-922F-C04192A76698}"/>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5" name="Footer Placeholder 4">
            <a:extLst>
              <a:ext uri="{FF2B5EF4-FFF2-40B4-BE49-F238E27FC236}">
                <a16:creationId xmlns:a16="http://schemas.microsoft.com/office/drawing/2014/main" id="{FB8E564B-82CC-DA4C-992E-297169501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348FA-E783-7B49-8917-19DCF8161C69}"/>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211875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2CAB76-A491-044B-B819-EAE7C5A9C3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0C8FFC-0200-9447-9289-8B809F4C2A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DA2E8-B028-E840-BAC7-F08E90724412}"/>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5" name="Footer Placeholder 4">
            <a:extLst>
              <a:ext uri="{FF2B5EF4-FFF2-40B4-BE49-F238E27FC236}">
                <a16:creationId xmlns:a16="http://schemas.microsoft.com/office/drawing/2014/main" id="{0A037BB8-E68A-A74C-87E6-9D972606FF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4A01A-16E8-CE4C-B71B-149037C73855}"/>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845406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16E9-A997-E54F-84AF-C0D3CB12F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223CFC-3CA3-B442-9D38-C1F59801A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737E0-B468-E849-8542-CBDA7DE392AD}"/>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5" name="Footer Placeholder 4">
            <a:extLst>
              <a:ext uri="{FF2B5EF4-FFF2-40B4-BE49-F238E27FC236}">
                <a16:creationId xmlns:a16="http://schemas.microsoft.com/office/drawing/2014/main" id="{D239B4D1-47A8-2147-9AA0-0030962C4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C25ACF-5F0D-3448-BA61-B8921C3C2B93}"/>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228350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C473-DB11-8A40-916B-50424172D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B27C9E-7EBA-2B41-A1AB-FC86003192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3578BB-D451-134C-8EFD-6BC566F98562}"/>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5" name="Footer Placeholder 4">
            <a:extLst>
              <a:ext uri="{FF2B5EF4-FFF2-40B4-BE49-F238E27FC236}">
                <a16:creationId xmlns:a16="http://schemas.microsoft.com/office/drawing/2014/main" id="{9A540A33-5C8A-FD47-B009-C5B9CEC4E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A51E0-2F12-764C-9CB1-BF723B3168E3}"/>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306107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8D84-814F-7F40-8E62-05496A26EF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0C78DE-EDDB-B84C-9D0C-25A138D1E9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8E8FA-0123-EC48-85CA-5EA1D54C5A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9C8C46-FB39-EF4A-80C2-30051A2378A6}"/>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6" name="Footer Placeholder 5">
            <a:extLst>
              <a:ext uri="{FF2B5EF4-FFF2-40B4-BE49-F238E27FC236}">
                <a16:creationId xmlns:a16="http://schemas.microsoft.com/office/drawing/2014/main" id="{660AB9F1-14CC-A344-9522-FA0967E179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16CF5-60D7-E841-A535-6E27A934868E}"/>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4017003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14323-F7A0-724E-A89F-5B14104B58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7E7B2B-E2DD-1E46-B0B5-520932C59B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F30772-65FF-C646-B7E9-57B465CA9C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EE293A-5B17-3E4B-9F28-80DD75BFDC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870727-03D5-7744-A868-AB875705E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4719FE-E80E-1049-98FD-D65259DB01D0}"/>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8" name="Footer Placeholder 7">
            <a:extLst>
              <a:ext uri="{FF2B5EF4-FFF2-40B4-BE49-F238E27FC236}">
                <a16:creationId xmlns:a16="http://schemas.microsoft.com/office/drawing/2014/main" id="{1B002088-1EBB-1D41-A044-265D970E92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577968-7CCF-1F4A-AFBB-9F464A250190}"/>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382126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10543-FC8E-D545-8468-B6BAEEEE2A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25C5B3-399C-C540-AAF6-196FF55776E5}"/>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4" name="Footer Placeholder 3">
            <a:extLst>
              <a:ext uri="{FF2B5EF4-FFF2-40B4-BE49-F238E27FC236}">
                <a16:creationId xmlns:a16="http://schemas.microsoft.com/office/drawing/2014/main" id="{3DD66B80-2C18-BB40-A5F9-3FCC741412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73F111-8F3A-5B46-B32A-577CFCBAAF19}"/>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1437703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D2532-2C34-284B-9755-6628B18FB0BD}"/>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3" name="Footer Placeholder 2">
            <a:extLst>
              <a:ext uri="{FF2B5EF4-FFF2-40B4-BE49-F238E27FC236}">
                <a16:creationId xmlns:a16="http://schemas.microsoft.com/office/drawing/2014/main" id="{CBDC39D6-B983-EB41-A1A4-DC1AE9FFF7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672A57-DE91-7E48-BBC5-C12A977B4299}"/>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1339316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981B-68C4-3342-B6F1-CFCDA3E29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97291-E07C-1040-B6C2-E2E212F849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F9C3BB-2CF9-ED43-BCDC-0C7188070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5595-3B47-994A-8DAC-5952DD328970}"/>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6" name="Footer Placeholder 5">
            <a:extLst>
              <a:ext uri="{FF2B5EF4-FFF2-40B4-BE49-F238E27FC236}">
                <a16:creationId xmlns:a16="http://schemas.microsoft.com/office/drawing/2014/main" id="{F310762C-B88A-9B45-8A28-CA1322575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A9B9E-A630-F84D-88C3-588BECF39804}"/>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238287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75A5-93DA-2346-BD6B-87FB728A9F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27821-B006-924C-A89E-150B918E0C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BE935F-B0AC-FC44-80D5-3F003A44D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3AEF3-4C31-C743-950F-6362FEBB9045}"/>
              </a:ext>
            </a:extLst>
          </p:cNvPr>
          <p:cNvSpPr>
            <a:spLocks noGrp="1"/>
          </p:cNvSpPr>
          <p:nvPr>
            <p:ph type="dt" sz="half" idx="10"/>
          </p:nvPr>
        </p:nvSpPr>
        <p:spPr/>
        <p:txBody>
          <a:bodyPr/>
          <a:lstStyle/>
          <a:p>
            <a:fld id="{F1883C68-10F4-E245-ACFE-9C6082E77316}" type="datetimeFigureOut">
              <a:rPr lang="en-US" smtClean="0"/>
              <a:t>3/24/21</a:t>
            </a:fld>
            <a:endParaRPr lang="en-US"/>
          </a:p>
        </p:txBody>
      </p:sp>
      <p:sp>
        <p:nvSpPr>
          <p:cNvPr id="6" name="Footer Placeholder 5">
            <a:extLst>
              <a:ext uri="{FF2B5EF4-FFF2-40B4-BE49-F238E27FC236}">
                <a16:creationId xmlns:a16="http://schemas.microsoft.com/office/drawing/2014/main" id="{2304BCC5-7E87-D94D-B991-BA3AD1031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AFA6E-3ACD-1D4A-950B-00FD3E4D8FBB}"/>
              </a:ext>
            </a:extLst>
          </p:cNvPr>
          <p:cNvSpPr>
            <a:spLocks noGrp="1"/>
          </p:cNvSpPr>
          <p:nvPr>
            <p:ph type="sldNum" sz="quarter" idx="12"/>
          </p:nvPr>
        </p:nvSpPr>
        <p:spPr/>
        <p:txBody>
          <a:bodyPr/>
          <a:lstStyle/>
          <a:p>
            <a:fld id="{BB1077FB-0A29-0043-958B-83D14714C622}" type="slidenum">
              <a:rPr lang="en-US" smtClean="0"/>
              <a:t>‹#›</a:t>
            </a:fld>
            <a:endParaRPr lang="en-US"/>
          </a:p>
        </p:txBody>
      </p:sp>
    </p:spTree>
    <p:extLst>
      <p:ext uri="{BB962C8B-B14F-4D97-AF65-F5344CB8AC3E}">
        <p14:creationId xmlns:p14="http://schemas.microsoft.com/office/powerpoint/2010/main" val="4258445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03017-5837-0940-90B3-FDEB49C6A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5EA5E7-2778-1449-B459-AA6C3C69B6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6CA6E-522E-C940-88FA-9F0E5EEC4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Light" panose="020B0403020202020204" pitchFamily="34" charset="0"/>
              </a:defRPr>
            </a:lvl1pPr>
          </a:lstStyle>
          <a:p>
            <a:fld id="{F1883C68-10F4-E245-ACFE-9C6082E77316}" type="datetimeFigureOut">
              <a:rPr lang="en-US" smtClean="0"/>
              <a:pPr/>
              <a:t>3/24/21</a:t>
            </a:fld>
            <a:endParaRPr lang="en-US"/>
          </a:p>
        </p:txBody>
      </p:sp>
      <p:sp>
        <p:nvSpPr>
          <p:cNvPr id="5" name="Footer Placeholder 4">
            <a:extLst>
              <a:ext uri="{FF2B5EF4-FFF2-40B4-BE49-F238E27FC236}">
                <a16:creationId xmlns:a16="http://schemas.microsoft.com/office/drawing/2014/main" id="{741BFC4A-7058-D74F-AEC1-3EA16AD97B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Light" panose="020B0403020202020204" pitchFamily="34" charset="0"/>
              </a:defRPr>
            </a:lvl1pPr>
          </a:lstStyle>
          <a:p>
            <a:endParaRPr lang="en-US"/>
          </a:p>
        </p:txBody>
      </p:sp>
      <p:sp>
        <p:nvSpPr>
          <p:cNvPr id="6" name="Slide Number Placeholder 5">
            <a:extLst>
              <a:ext uri="{FF2B5EF4-FFF2-40B4-BE49-F238E27FC236}">
                <a16:creationId xmlns:a16="http://schemas.microsoft.com/office/drawing/2014/main" id="{6BB27716-7CC7-5149-9189-1A0DE99F8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Light" panose="020B0403020202020204" pitchFamily="34" charset="0"/>
              </a:defRPr>
            </a:lvl1pPr>
          </a:lstStyle>
          <a:p>
            <a:fld id="{BB1077FB-0A29-0043-958B-83D14714C622}" type="slidenum">
              <a:rPr lang="en-US" smtClean="0"/>
              <a:pPr/>
              <a:t>‹#›</a:t>
            </a:fld>
            <a:endParaRPr lang="en-US"/>
          </a:p>
        </p:txBody>
      </p:sp>
    </p:spTree>
    <p:extLst>
      <p:ext uri="{BB962C8B-B14F-4D97-AF65-F5344CB8AC3E}">
        <p14:creationId xmlns:p14="http://schemas.microsoft.com/office/powerpoint/2010/main" val="3560179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Helvetica Light" panose="020B04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Light" panose="020B04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Light" panose="020B04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Light" panose="020B04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Light" panose="020B04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Light" panose="020B04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direct-com.proxy.libraries.rutgers.edu/science/article/pii/S002209810500599X?casa_token=Gwa98V6Ax9MAAAAA:PGXZZUeLQW9TJ8iDdmNL9tMrmXkxfzAf1pLHUzeYqibChIKEPlwTJ_swEIXhdNlVor7PNiAl#bib31" TargetMode="External"/><Relationship Id="rId2" Type="http://schemas.openxmlformats.org/officeDocument/2006/relationships/hyperlink" Target="https://www-sciencedirect-com.proxy.libraries.rutgers.edu/science/article/pii/S002209810500599X?casa_token=Gwa98V6Ax9MAAAAA:PGXZZUeLQW9TJ8iDdmNL9tMrmXkxfzAf1pLHUzeYqibChIKEPlwTJ_swEIXhdNlVor7PNiAl#bib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6.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2.pn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4.svg"/><Relationship Id="rId5" Type="http://schemas.openxmlformats.org/officeDocument/2006/relationships/image" Target="../media/image5.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fish&#10;&#10;Description automatically generated">
            <a:extLst>
              <a:ext uri="{FF2B5EF4-FFF2-40B4-BE49-F238E27FC236}">
                <a16:creationId xmlns:a16="http://schemas.microsoft.com/office/drawing/2014/main" id="{63E806EA-C3F9-434E-983D-66767B5319CF}"/>
              </a:ext>
            </a:extLst>
          </p:cNvPr>
          <p:cNvPicPr>
            <a:picLocks noChangeAspect="1"/>
          </p:cNvPicPr>
          <p:nvPr/>
        </p:nvPicPr>
        <p:blipFill rotWithShape="1">
          <a:blip r:embed="rId3"/>
          <a:srcRect t="12500" b="12500"/>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0E0D29C-749D-924A-8982-45F7F143FAEF}"/>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2500" dirty="0"/>
              <a:t>Testing for biotic homogenization of North American and European demersal communities</a:t>
            </a:r>
          </a:p>
        </p:txBody>
      </p:sp>
      <p:cxnSp>
        <p:nvCxnSpPr>
          <p:cNvPr id="13"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605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9B00-E228-0B42-861C-445842A6937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62F21370-827C-624B-9475-2789721C2E3D}"/>
              </a:ext>
            </a:extLst>
          </p:cNvPr>
          <p:cNvSpPr>
            <a:spLocks noGrp="1"/>
          </p:cNvSpPr>
          <p:nvPr>
            <p:ph idx="1"/>
          </p:nvPr>
        </p:nvSpPr>
        <p:spPr/>
        <p:txBody>
          <a:bodyPr/>
          <a:lstStyle/>
          <a:p>
            <a:r>
              <a:rPr lang="en-US" dirty="0"/>
              <a:t>Incorporating additional North American regions (Aleutian Islands, Gulf of Alaska, Gulf of Mexico, West Coast US, Newfoundland)</a:t>
            </a:r>
          </a:p>
          <a:p>
            <a:endParaRPr lang="en-US" dirty="0"/>
          </a:p>
        </p:txBody>
      </p:sp>
      <p:pic>
        <p:nvPicPr>
          <p:cNvPr id="4" name="Picture 3" descr="A close up of a map&#10;&#10;Description automatically generated">
            <a:extLst>
              <a:ext uri="{FF2B5EF4-FFF2-40B4-BE49-F238E27FC236}">
                <a16:creationId xmlns:a16="http://schemas.microsoft.com/office/drawing/2014/main" id="{C01193C3-2320-4A4A-98F9-42AFCFD1B020}"/>
              </a:ext>
            </a:extLst>
          </p:cNvPr>
          <p:cNvPicPr>
            <a:picLocks noChangeAspect="1"/>
          </p:cNvPicPr>
          <p:nvPr/>
        </p:nvPicPr>
        <p:blipFill>
          <a:blip r:embed="rId2"/>
          <a:stretch>
            <a:fillRect/>
          </a:stretch>
        </p:blipFill>
        <p:spPr>
          <a:xfrm>
            <a:off x="2332538" y="3150960"/>
            <a:ext cx="7526923" cy="3582434"/>
          </a:xfrm>
          <a:prstGeom prst="rect">
            <a:avLst/>
          </a:prstGeom>
        </p:spPr>
      </p:pic>
      <p:sp>
        <p:nvSpPr>
          <p:cNvPr id="5" name="TextBox 4">
            <a:extLst>
              <a:ext uri="{FF2B5EF4-FFF2-40B4-BE49-F238E27FC236}">
                <a16:creationId xmlns:a16="http://schemas.microsoft.com/office/drawing/2014/main" id="{0D842264-6AF7-F247-BB20-4D30251E1425}"/>
              </a:ext>
            </a:extLst>
          </p:cNvPr>
          <p:cNvSpPr txBox="1"/>
          <p:nvPr/>
        </p:nvSpPr>
        <p:spPr>
          <a:xfrm>
            <a:off x="8315017" y="6519578"/>
            <a:ext cx="2927014" cy="369332"/>
          </a:xfrm>
          <a:prstGeom prst="rect">
            <a:avLst/>
          </a:prstGeom>
          <a:noFill/>
        </p:spPr>
        <p:txBody>
          <a:bodyPr wrap="square" rtlCol="0">
            <a:spAutoFit/>
          </a:bodyPr>
          <a:lstStyle/>
          <a:p>
            <a:r>
              <a:rPr lang="en-US" dirty="0"/>
              <a:t>Beukhof et al. 2019</a:t>
            </a:r>
          </a:p>
        </p:txBody>
      </p:sp>
    </p:spTree>
    <p:extLst>
      <p:ext uri="{BB962C8B-B14F-4D97-AF65-F5344CB8AC3E}">
        <p14:creationId xmlns:p14="http://schemas.microsoft.com/office/powerpoint/2010/main" val="238506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9B00-E228-0B42-861C-445842A6937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62F21370-827C-624B-9475-2789721C2E3D}"/>
              </a:ext>
            </a:extLst>
          </p:cNvPr>
          <p:cNvSpPr>
            <a:spLocks noGrp="1"/>
          </p:cNvSpPr>
          <p:nvPr>
            <p:ph idx="1"/>
          </p:nvPr>
        </p:nvSpPr>
        <p:spPr/>
        <p:txBody>
          <a:bodyPr/>
          <a:lstStyle/>
          <a:p>
            <a:r>
              <a:rPr lang="en-US" dirty="0"/>
              <a:t>Incorporating additional North American regions (Aleutian Islands, Gulf of Alaska, Gulf of Mexico, West Coast US, Newfoundland)</a:t>
            </a:r>
          </a:p>
          <a:p>
            <a:r>
              <a:rPr lang="en-US" dirty="0"/>
              <a:t>Beta diversity based on occurrence (Simpson/Sorensen) versus beta diversity based on abundance (Bray Curtis)</a:t>
            </a:r>
          </a:p>
          <a:p>
            <a:r>
              <a:rPr lang="en-US" dirty="0"/>
              <a:t>Are instances of homogenization due to species replacement or species loss? (partitioning beta diversity)</a:t>
            </a:r>
          </a:p>
          <a:p>
            <a:r>
              <a:rPr lang="en-US" dirty="0"/>
              <a:t>Sensitivity analysis across multiple scales</a:t>
            </a:r>
          </a:p>
          <a:p>
            <a:endParaRPr lang="en-US" dirty="0"/>
          </a:p>
        </p:txBody>
      </p:sp>
    </p:spTree>
    <p:extLst>
      <p:ext uri="{BB962C8B-B14F-4D97-AF65-F5344CB8AC3E}">
        <p14:creationId xmlns:p14="http://schemas.microsoft.com/office/powerpoint/2010/main" val="262685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69BB-4A7F-5140-B585-D2CDCDDC44B0}"/>
              </a:ext>
            </a:extLst>
          </p:cNvPr>
          <p:cNvSpPr>
            <a:spLocks noGrp="1"/>
          </p:cNvSpPr>
          <p:nvPr>
            <p:ph type="title"/>
          </p:nvPr>
        </p:nvSpPr>
        <p:spPr/>
        <p:txBody>
          <a:bodyPr/>
          <a:lstStyle/>
          <a:p>
            <a:r>
              <a:rPr lang="en-US" dirty="0"/>
              <a:t>Justification for Bray Curtis</a:t>
            </a:r>
          </a:p>
        </p:txBody>
      </p:sp>
      <p:sp>
        <p:nvSpPr>
          <p:cNvPr id="3" name="Content Placeholder 2">
            <a:extLst>
              <a:ext uri="{FF2B5EF4-FFF2-40B4-BE49-F238E27FC236}">
                <a16:creationId xmlns:a16="http://schemas.microsoft.com/office/drawing/2014/main" id="{2A6444A9-8DB4-AB45-A802-CAB2BAEE73B9}"/>
              </a:ext>
            </a:extLst>
          </p:cNvPr>
          <p:cNvSpPr>
            <a:spLocks noGrp="1"/>
          </p:cNvSpPr>
          <p:nvPr>
            <p:ph idx="1"/>
          </p:nvPr>
        </p:nvSpPr>
        <p:spPr>
          <a:xfrm>
            <a:off x="838200" y="1825624"/>
            <a:ext cx="10515600" cy="4830669"/>
          </a:xfrm>
        </p:spPr>
        <p:txBody>
          <a:bodyPr>
            <a:normAutofit fontScale="62500" lnSpcReduction="20000"/>
          </a:bodyPr>
          <a:lstStyle/>
          <a:p>
            <a:r>
              <a:rPr lang="en-US" dirty="0"/>
              <a:t>Nonetheless, the Bray–Curtis coefficient (</a:t>
            </a:r>
            <a:r>
              <a:rPr lang="en-US" dirty="0">
                <a:hlinkClick r:id="rId2"/>
              </a:rPr>
              <a:t>Bray and Curtis, 1957</a:t>
            </a:r>
            <a:r>
              <a:rPr lang="en-US" dirty="0"/>
              <a:t>), sometimes referred to as the Steinhaus or </a:t>
            </a:r>
            <a:r>
              <a:rPr lang="en-US" dirty="0">
                <a:hlinkClick r:id="rId3"/>
              </a:rPr>
              <a:t>Odum (1950)</a:t>
            </a:r>
            <a:r>
              <a:rPr lang="en-US" dirty="0"/>
              <a:t> coefficient, has been very widely employed by ecologists and environmental scientists. Bray–Curtis dissimilarity between two samples [≡ 100 − (Bray–Curtis similarity)] is defined as…. It, and related coefficients (</a:t>
            </a:r>
            <a:r>
              <a:rPr lang="en-US" dirty="0" err="1"/>
              <a:t>Kulczynski</a:t>
            </a:r>
            <a:r>
              <a:rPr lang="en-US" dirty="0"/>
              <a:t>, Canberra dissimilarity, a quantitative form of </a:t>
            </a:r>
            <a:r>
              <a:rPr lang="en-US" dirty="0" err="1"/>
              <a:t>Ochiai</a:t>
            </a:r>
            <a:r>
              <a:rPr lang="en-US" dirty="0"/>
              <a:t>, etc.—see later for definitions), which we coin the ‘Bray–Curtis family’, are implicitly motivated by the following guidelines for a dissimilarity measure.</a:t>
            </a:r>
          </a:p>
          <a:p>
            <a:r>
              <a:rPr lang="en-US" dirty="0"/>
              <a:t>(</a:t>
            </a:r>
            <a:r>
              <a:rPr lang="en-US" dirty="0" err="1"/>
              <a:t>i</a:t>
            </a:r>
            <a:r>
              <a:rPr lang="en-US" dirty="0"/>
              <a:t>)</a:t>
            </a:r>
            <a:r>
              <a:rPr lang="en-US" i="1" dirty="0"/>
              <a:t>Coincidence</a:t>
            </a:r>
            <a:r>
              <a:rPr lang="en-US" dirty="0"/>
              <a:t>: the measure takes the value zero only when the two samples are identical.</a:t>
            </a:r>
          </a:p>
          <a:p>
            <a:r>
              <a:rPr lang="en-US" dirty="0"/>
              <a:t>(ii)</a:t>
            </a:r>
            <a:r>
              <a:rPr lang="en-US" i="1" dirty="0"/>
              <a:t>Complementarity</a:t>
            </a:r>
            <a:r>
              <a:rPr lang="en-US" dirty="0"/>
              <a:t>: it takes its maximum value (100 or 1, the former being used here) when two samples have no species in common, irrespective of the precise abundances.</a:t>
            </a:r>
          </a:p>
          <a:p>
            <a:r>
              <a:rPr lang="en-US" sz="3800" b="1" dirty="0"/>
              <a:t>(iii)</a:t>
            </a:r>
            <a:r>
              <a:rPr lang="en-US" sz="3800" b="1" i="1" dirty="0"/>
              <a:t>Relative invariance</a:t>
            </a:r>
            <a:r>
              <a:rPr lang="en-US" sz="3800" b="1" dirty="0"/>
              <a:t>: a simple scaling change (e.g. recording biomass in g rather than mg) does not affect the relative values of a set of resemblances.</a:t>
            </a:r>
          </a:p>
          <a:p>
            <a:r>
              <a:rPr lang="en-US" dirty="0"/>
              <a:t>(iv)</a:t>
            </a:r>
            <a:r>
              <a:rPr lang="en-US" i="1" dirty="0"/>
              <a:t>Independence of joint absence</a:t>
            </a:r>
            <a:r>
              <a:rPr lang="en-US" dirty="0"/>
              <a:t>: exclusion or inclusion of taxa which are not present in either sample does not affect the resemblance between two samples.</a:t>
            </a:r>
          </a:p>
          <a:p>
            <a:r>
              <a:rPr lang="en-US" dirty="0"/>
              <a:t>(v)</a:t>
            </a:r>
            <a:r>
              <a:rPr lang="en-US" i="1" dirty="0" err="1"/>
              <a:t>Localisation</a:t>
            </a:r>
            <a:r>
              <a:rPr lang="en-US" dirty="0"/>
              <a:t>: the inclusion of an additional sample in the analysis does not affect the resemblance between existing samples.</a:t>
            </a:r>
          </a:p>
          <a:p>
            <a:r>
              <a:rPr lang="en-US" dirty="0"/>
              <a:t>(vi)</a:t>
            </a:r>
            <a:r>
              <a:rPr lang="en-US" i="1" dirty="0"/>
              <a:t>Dependence on totals</a:t>
            </a:r>
            <a:r>
              <a:rPr lang="en-US" dirty="0"/>
              <a:t>: the coefficient is able to combine change in relative composition with change in sample totals, where the latter carries useful information.</a:t>
            </a:r>
          </a:p>
          <a:p>
            <a:pPr marL="457200" lvl="1" indent="0">
              <a:buNone/>
            </a:pPr>
            <a:r>
              <a:rPr lang="en-US" dirty="0"/>
              <a:t>Clarke et al. 2006</a:t>
            </a:r>
          </a:p>
        </p:txBody>
      </p:sp>
    </p:spTree>
    <p:extLst>
      <p:ext uri="{BB962C8B-B14F-4D97-AF65-F5344CB8AC3E}">
        <p14:creationId xmlns:p14="http://schemas.microsoft.com/office/powerpoint/2010/main" val="365454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B11C6-EF47-1249-A8B5-87F3C8138031}"/>
              </a:ext>
            </a:extLst>
          </p:cNvPr>
          <p:cNvSpPr>
            <a:spLocks noGrp="1"/>
          </p:cNvSpPr>
          <p:nvPr>
            <p:ph type="title"/>
          </p:nvPr>
        </p:nvSpPr>
        <p:spPr/>
        <p:txBody>
          <a:bodyPr/>
          <a:lstStyle/>
          <a:p>
            <a:r>
              <a:rPr lang="en-US" dirty="0"/>
              <a:t>Examples of Bray Curtis used for abundance</a:t>
            </a:r>
          </a:p>
        </p:txBody>
      </p:sp>
      <p:sp>
        <p:nvSpPr>
          <p:cNvPr id="3" name="Content Placeholder 2">
            <a:extLst>
              <a:ext uri="{FF2B5EF4-FFF2-40B4-BE49-F238E27FC236}">
                <a16:creationId xmlns:a16="http://schemas.microsoft.com/office/drawing/2014/main" id="{483B0D0B-4F94-A446-A23C-14EDBFDFE73B}"/>
              </a:ext>
            </a:extLst>
          </p:cNvPr>
          <p:cNvSpPr>
            <a:spLocks noGrp="1"/>
          </p:cNvSpPr>
          <p:nvPr>
            <p:ph idx="1"/>
          </p:nvPr>
        </p:nvSpPr>
        <p:spPr/>
        <p:txBody>
          <a:bodyPr/>
          <a:lstStyle/>
          <a:p>
            <a:r>
              <a:rPr lang="en-US" dirty="0"/>
              <a:t>The Bray–Curtis dissimilarity index differs from the other two indices in that abundance/biomass data can be used in its calculation. Calculating beta‐diversity with the Bray–Curtis dissimilarity index on double square‐root‐transformed biomass data (to account for the large fluctuations) led to results very similar to the </a:t>
            </a:r>
            <a:r>
              <a:rPr lang="en-US" dirty="0" err="1"/>
              <a:t>Sørensen</a:t>
            </a:r>
            <a:r>
              <a:rPr lang="en-US" dirty="0"/>
              <a:t> index for our data (Fig. S10). Given the similarity between the analyses, the </a:t>
            </a:r>
            <a:r>
              <a:rPr lang="en-US" dirty="0" err="1"/>
              <a:t>Sørensen</a:t>
            </a:r>
            <a:r>
              <a:rPr lang="en-US" dirty="0"/>
              <a:t> index was chosen as being the most parsimonious. </a:t>
            </a:r>
            <a:r>
              <a:rPr lang="en-US"/>
              <a:t>Mousing 2016</a:t>
            </a:r>
          </a:p>
        </p:txBody>
      </p:sp>
    </p:spTree>
    <p:extLst>
      <p:ext uri="{BB962C8B-B14F-4D97-AF65-F5344CB8AC3E}">
        <p14:creationId xmlns:p14="http://schemas.microsoft.com/office/powerpoint/2010/main" val="393416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33B8-6077-3B40-A38F-766B6919C20B}"/>
              </a:ext>
            </a:extLst>
          </p:cNvPr>
          <p:cNvSpPr>
            <a:spLocks noGrp="1"/>
          </p:cNvSpPr>
          <p:nvPr>
            <p:ph type="title"/>
          </p:nvPr>
        </p:nvSpPr>
        <p:spPr/>
        <p:txBody>
          <a:bodyPr/>
          <a:lstStyle/>
          <a:p>
            <a:r>
              <a:rPr lang="en-US" dirty="0"/>
              <a:t>Abundance versus biomass</a:t>
            </a:r>
          </a:p>
        </p:txBody>
      </p:sp>
      <p:sp>
        <p:nvSpPr>
          <p:cNvPr id="3" name="Content Placeholder 2">
            <a:extLst>
              <a:ext uri="{FF2B5EF4-FFF2-40B4-BE49-F238E27FC236}">
                <a16:creationId xmlns:a16="http://schemas.microsoft.com/office/drawing/2014/main" id="{AFF66390-BF9C-C24D-A740-FF8A42DCFA98}"/>
              </a:ext>
            </a:extLst>
          </p:cNvPr>
          <p:cNvSpPr>
            <a:spLocks noGrp="1"/>
          </p:cNvSpPr>
          <p:nvPr>
            <p:ph idx="1"/>
          </p:nvPr>
        </p:nvSpPr>
        <p:spPr>
          <a:xfrm>
            <a:off x="838200" y="1518558"/>
            <a:ext cx="10515600" cy="5339442"/>
          </a:xfrm>
        </p:spPr>
        <p:txBody>
          <a:bodyPr>
            <a:normAutofit fontScale="62500" lnSpcReduction="20000"/>
          </a:bodyPr>
          <a:lstStyle/>
          <a:p>
            <a:r>
              <a:rPr lang="en-US" dirty="0"/>
              <a:t>“biomass, however, is generally a better indicator of the functionality of a species within a community, as it is strongly correlated with metabolism.”</a:t>
            </a:r>
          </a:p>
          <a:p>
            <a:r>
              <a:rPr lang="en-US" dirty="0"/>
              <a:t>“We show that abundance and biomass can produce different results in community data analysis and lead to alternative interpretations for data sets with poor abundance to biomass correlations.”</a:t>
            </a:r>
          </a:p>
          <a:p>
            <a:r>
              <a:rPr lang="en-US" dirty="0"/>
              <a:t>“For research questions in which trophic interactions may play an important role, biomass may provide a broader and more accurate picture of the processes driving changes in community structure.”</a:t>
            </a:r>
          </a:p>
          <a:p>
            <a:r>
              <a:rPr lang="en-US" dirty="0"/>
              <a:t>“The energetic equivalence rule was not supported in any of the 15 selected data sets </a:t>
            </a:r>
            <a:r>
              <a:rPr lang="en-US" dirty="0" err="1"/>
              <a:t>analysed</a:t>
            </a:r>
            <a:r>
              <a:rPr lang="en-US" dirty="0"/>
              <a:t> in our study, as the slopes of the body mass to abundance regressions were either not significantly different from 0 or were positive. This suggests that species forming these com- munities are not functionally equivalent. If we assume that the information obtained through the selected sampling method is representative of the actual com- munity structure, this implies that we may gain more information by </a:t>
            </a:r>
            <a:r>
              <a:rPr lang="en-US" dirty="0" err="1"/>
              <a:t>analysing</a:t>
            </a:r>
            <a:r>
              <a:rPr lang="en-US" dirty="0"/>
              <a:t> community structure using either abundance or biomass instead of presence–absence data.”</a:t>
            </a:r>
          </a:p>
          <a:p>
            <a:r>
              <a:rPr lang="en-US" dirty="0"/>
              <a:t>“Researchers working in the field of terrestrial arthropod biodiversity should be aware that these other options are likely to lead to different interpretations and that, in some cases, depending on the research questions asked, biomass could provide a broader and more accurate picture of the community and of the processes driving community structure and change.</a:t>
            </a:r>
          </a:p>
          <a:p>
            <a:r>
              <a:rPr lang="en-US" dirty="0"/>
              <a:t>Journal of applied ecology, SAINT-GERMAIN et al. 2007</a:t>
            </a:r>
          </a:p>
          <a:p>
            <a:endParaRPr lang="en-US" dirty="0"/>
          </a:p>
        </p:txBody>
      </p:sp>
    </p:spTree>
    <p:extLst>
      <p:ext uri="{BB962C8B-B14F-4D97-AF65-F5344CB8AC3E}">
        <p14:creationId xmlns:p14="http://schemas.microsoft.com/office/powerpoint/2010/main" val="268112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2108-75BE-1A45-ABFD-D38D8CACF7AC}"/>
              </a:ext>
            </a:extLst>
          </p:cNvPr>
          <p:cNvSpPr>
            <a:spLocks noGrp="1"/>
          </p:cNvSpPr>
          <p:nvPr>
            <p:ph type="title"/>
          </p:nvPr>
        </p:nvSpPr>
        <p:spPr/>
        <p:txBody>
          <a:bodyPr/>
          <a:lstStyle/>
          <a:p>
            <a:r>
              <a:rPr lang="en-US" dirty="0"/>
              <a:t>Abundance versus biomass</a:t>
            </a:r>
          </a:p>
        </p:txBody>
      </p:sp>
      <p:sp>
        <p:nvSpPr>
          <p:cNvPr id="3" name="Content Placeholder 2">
            <a:extLst>
              <a:ext uri="{FF2B5EF4-FFF2-40B4-BE49-F238E27FC236}">
                <a16:creationId xmlns:a16="http://schemas.microsoft.com/office/drawing/2014/main" id="{D8F4AE36-96E3-F645-ADE1-F62D78C1CAE8}"/>
              </a:ext>
            </a:extLst>
          </p:cNvPr>
          <p:cNvSpPr>
            <a:spLocks noGrp="1"/>
          </p:cNvSpPr>
          <p:nvPr>
            <p:ph idx="1"/>
          </p:nvPr>
        </p:nvSpPr>
        <p:spPr/>
        <p:txBody>
          <a:bodyPr/>
          <a:lstStyle/>
          <a:p>
            <a:r>
              <a:rPr lang="en-US" dirty="0"/>
              <a:t>“some theory for abundance distributions such as niche-apportionment theory is probably better suited to such alternative </a:t>
            </a:r>
            <a:r>
              <a:rPr lang="en-US" dirty="0" err="1"/>
              <a:t>mtrics</a:t>
            </a:r>
            <a:r>
              <a:rPr lang="en-US" dirty="0"/>
              <a:t> such as percent cover, biomass, or energy (</a:t>
            </a:r>
            <a:r>
              <a:rPr lang="en-US" dirty="0" err="1"/>
              <a:t>Tokeshi</a:t>
            </a:r>
            <a:r>
              <a:rPr lang="en-US" dirty="0"/>
              <a:t> 1990)” </a:t>
            </a:r>
            <a:r>
              <a:rPr lang="en-US" dirty="0" err="1"/>
              <a:t>Magurran</a:t>
            </a:r>
            <a:r>
              <a:rPr lang="en-US" dirty="0"/>
              <a:t>, McGill 2011</a:t>
            </a:r>
          </a:p>
        </p:txBody>
      </p:sp>
    </p:spTree>
    <p:extLst>
      <p:ext uri="{BB962C8B-B14F-4D97-AF65-F5344CB8AC3E}">
        <p14:creationId xmlns:p14="http://schemas.microsoft.com/office/powerpoint/2010/main" val="2655728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2060-B1F3-6146-872A-AE19138B5FC0}"/>
              </a:ext>
            </a:extLst>
          </p:cNvPr>
          <p:cNvSpPr>
            <a:spLocks noGrp="1"/>
          </p:cNvSpPr>
          <p:nvPr>
            <p:ph type="title"/>
          </p:nvPr>
        </p:nvSpPr>
        <p:spPr/>
        <p:txBody>
          <a:bodyPr/>
          <a:lstStyle/>
          <a:p>
            <a:r>
              <a:rPr lang="en-US" dirty="0"/>
              <a:t>Coverage Based Rarefaction</a:t>
            </a:r>
          </a:p>
        </p:txBody>
      </p:sp>
      <p:sp>
        <p:nvSpPr>
          <p:cNvPr id="3" name="Content Placeholder 2">
            <a:extLst>
              <a:ext uri="{FF2B5EF4-FFF2-40B4-BE49-F238E27FC236}">
                <a16:creationId xmlns:a16="http://schemas.microsoft.com/office/drawing/2014/main" id="{C899EA08-2F05-D847-8D8C-0121999CEB1E}"/>
              </a:ext>
            </a:extLst>
          </p:cNvPr>
          <p:cNvSpPr>
            <a:spLocks noGrp="1"/>
          </p:cNvSpPr>
          <p:nvPr>
            <p:ph idx="1"/>
          </p:nvPr>
        </p:nvSpPr>
        <p:spPr/>
        <p:txBody>
          <a:bodyPr/>
          <a:lstStyle/>
          <a:p>
            <a:r>
              <a:rPr lang="en-US" dirty="0"/>
              <a:t>Coverage is a method for equalizing samples that is, on theoretical grounds, preferable to other commonly used methods such as equal- effort sampling, or rarefying datasets to equal sample size. </a:t>
            </a:r>
            <a:r>
              <a:rPr lang="en-US"/>
              <a:t>Roswell Oikos 2021</a:t>
            </a:r>
          </a:p>
          <a:p>
            <a:endParaRPr lang="en-US" dirty="0"/>
          </a:p>
        </p:txBody>
      </p:sp>
    </p:spTree>
    <p:extLst>
      <p:ext uri="{BB962C8B-B14F-4D97-AF65-F5344CB8AC3E}">
        <p14:creationId xmlns:p14="http://schemas.microsoft.com/office/powerpoint/2010/main" val="73007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8686-241A-C74B-AA0A-5CF9506914D5}"/>
              </a:ext>
            </a:extLst>
          </p:cNvPr>
          <p:cNvSpPr>
            <a:spLocks noGrp="1"/>
          </p:cNvSpPr>
          <p:nvPr>
            <p:ph type="title"/>
          </p:nvPr>
        </p:nvSpPr>
        <p:spPr>
          <a:xfrm>
            <a:off x="477983" y="365125"/>
            <a:ext cx="10515600" cy="1325563"/>
          </a:xfrm>
        </p:spPr>
        <p:txBody>
          <a:bodyPr/>
          <a:lstStyle/>
          <a:p>
            <a:r>
              <a:rPr lang="en-US" dirty="0"/>
              <a:t>Scale</a:t>
            </a:r>
          </a:p>
        </p:txBody>
      </p:sp>
      <p:pic>
        <p:nvPicPr>
          <p:cNvPr id="6" name="Content Placeholder 5">
            <a:extLst>
              <a:ext uri="{FF2B5EF4-FFF2-40B4-BE49-F238E27FC236}">
                <a16:creationId xmlns:a16="http://schemas.microsoft.com/office/drawing/2014/main" id="{0A3992C1-21BD-F749-A5DD-B94D41CA421B}"/>
              </a:ext>
            </a:extLst>
          </p:cNvPr>
          <p:cNvPicPr>
            <a:picLocks noGrp="1" noChangeAspect="1"/>
          </p:cNvPicPr>
          <p:nvPr>
            <p:ph idx="1"/>
          </p:nvPr>
        </p:nvPicPr>
        <p:blipFill rotWithShape="1">
          <a:blip r:embed="rId3"/>
          <a:srcRect l="74421"/>
          <a:stretch/>
        </p:blipFill>
        <p:spPr>
          <a:xfrm>
            <a:off x="626455" y="409553"/>
            <a:ext cx="2965176" cy="7154073"/>
          </a:xfrm>
        </p:spPr>
      </p:pic>
      <p:pic>
        <p:nvPicPr>
          <p:cNvPr id="14" name="Picture 13">
            <a:extLst>
              <a:ext uri="{FF2B5EF4-FFF2-40B4-BE49-F238E27FC236}">
                <a16:creationId xmlns:a16="http://schemas.microsoft.com/office/drawing/2014/main" id="{689878CD-E85E-5444-95E9-CC37E9B182B8}"/>
              </a:ext>
            </a:extLst>
          </p:cNvPr>
          <p:cNvPicPr>
            <a:picLocks noChangeAspect="1"/>
          </p:cNvPicPr>
          <p:nvPr/>
        </p:nvPicPr>
        <p:blipFill rotWithShape="1">
          <a:blip r:embed="rId4"/>
          <a:srcRect l="73355"/>
          <a:stretch/>
        </p:blipFill>
        <p:spPr>
          <a:xfrm>
            <a:off x="3466978" y="-1847993"/>
            <a:ext cx="2965176" cy="11698675"/>
          </a:xfrm>
          <a:prstGeom prst="rect">
            <a:avLst/>
          </a:prstGeom>
        </p:spPr>
      </p:pic>
      <p:pic>
        <p:nvPicPr>
          <p:cNvPr id="16" name="Picture 15">
            <a:extLst>
              <a:ext uri="{FF2B5EF4-FFF2-40B4-BE49-F238E27FC236}">
                <a16:creationId xmlns:a16="http://schemas.microsoft.com/office/drawing/2014/main" id="{E2B12F6B-94B5-E447-8358-BC2FA5901FBC}"/>
              </a:ext>
            </a:extLst>
          </p:cNvPr>
          <p:cNvPicPr>
            <a:picLocks noChangeAspect="1"/>
          </p:cNvPicPr>
          <p:nvPr/>
        </p:nvPicPr>
        <p:blipFill rotWithShape="1">
          <a:blip r:embed="rId5"/>
          <a:srcRect l="74421"/>
          <a:stretch/>
        </p:blipFill>
        <p:spPr>
          <a:xfrm>
            <a:off x="6312871" y="410866"/>
            <a:ext cx="2965174" cy="7154072"/>
          </a:xfrm>
          <a:prstGeom prst="rect">
            <a:avLst/>
          </a:prstGeom>
        </p:spPr>
      </p:pic>
      <p:pic>
        <p:nvPicPr>
          <p:cNvPr id="17" name="Content Placeholder 5">
            <a:extLst>
              <a:ext uri="{FF2B5EF4-FFF2-40B4-BE49-F238E27FC236}">
                <a16:creationId xmlns:a16="http://schemas.microsoft.com/office/drawing/2014/main" id="{84A88EAE-9B2C-5144-ABB0-2D50D06FFB33}"/>
              </a:ext>
            </a:extLst>
          </p:cNvPr>
          <p:cNvPicPr>
            <a:picLocks noChangeAspect="1"/>
          </p:cNvPicPr>
          <p:nvPr/>
        </p:nvPicPr>
        <p:blipFill rotWithShape="1">
          <a:blip r:embed="rId6"/>
          <a:srcRect l="2778" r="93090"/>
          <a:stretch/>
        </p:blipFill>
        <p:spPr>
          <a:xfrm>
            <a:off x="163032" y="420562"/>
            <a:ext cx="478945" cy="7154079"/>
          </a:xfrm>
          <a:prstGeom prst="rect">
            <a:avLst/>
          </a:prstGeom>
        </p:spPr>
      </p:pic>
      <p:pic>
        <p:nvPicPr>
          <p:cNvPr id="8" name="Picture 7">
            <a:extLst>
              <a:ext uri="{FF2B5EF4-FFF2-40B4-BE49-F238E27FC236}">
                <a16:creationId xmlns:a16="http://schemas.microsoft.com/office/drawing/2014/main" id="{C1E24D9D-6F47-C34C-920B-30B3AAF45D21}"/>
              </a:ext>
            </a:extLst>
          </p:cNvPr>
          <p:cNvPicPr>
            <a:picLocks noChangeAspect="1"/>
          </p:cNvPicPr>
          <p:nvPr/>
        </p:nvPicPr>
        <p:blipFill rotWithShape="1">
          <a:blip r:embed="rId7"/>
          <a:srcRect l="74421"/>
          <a:stretch/>
        </p:blipFill>
        <p:spPr>
          <a:xfrm>
            <a:off x="9166878" y="410860"/>
            <a:ext cx="2965176" cy="7154073"/>
          </a:xfrm>
          <a:prstGeom prst="rect">
            <a:avLst/>
          </a:prstGeom>
        </p:spPr>
      </p:pic>
      <p:sp>
        <p:nvSpPr>
          <p:cNvPr id="3" name="TextBox 2">
            <a:extLst>
              <a:ext uri="{FF2B5EF4-FFF2-40B4-BE49-F238E27FC236}">
                <a16:creationId xmlns:a16="http://schemas.microsoft.com/office/drawing/2014/main" id="{0FA6F10B-4B55-1C4B-B865-06273B016DB5}"/>
              </a:ext>
            </a:extLst>
          </p:cNvPr>
          <p:cNvSpPr txBox="1"/>
          <p:nvPr/>
        </p:nvSpPr>
        <p:spPr>
          <a:xfrm flipH="1">
            <a:off x="9250112" y="739588"/>
            <a:ext cx="2688050" cy="1200329"/>
          </a:xfrm>
          <a:prstGeom prst="rect">
            <a:avLst/>
          </a:prstGeom>
          <a:noFill/>
        </p:spPr>
        <p:txBody>
          <a:bodyPr wrap="square" rtlCol="0">
            <a:spAutoFit/>
          </a:bodyPr>
          <a:lstStyle/>
          <a:p>
            <a:r>
              <a:rPr lang="en-US" dirty="0"/>
              <a:t>Greater homogenization because of higher probability of overlap of species?</a:t>
            </a:r>
          </a:p>
        </p:txBody>
      </p:sp>
      <p:sp>
        <p:nvSpPr>
          <p:cNvPr id="5" name="Rectangle 4">
            <a:extLst>
              <a:ext uri="{FF2B5EF4-FFF2-40B4-BE49-F238E27FC236}">
                <a16:creationId xmlns:a16="http://schemas.microsoft.com/office/drawing/2014/main" id="{37C51F2E-F6A3-1E47-A73C-986242228921}"/>
              </a:ext>
            </a:extLst>
          </p:cNvPr>
          <p:cNvSpPr/>
          <p:nvPr/>
        </p:nvSpPr>
        <p:spPr>
          <a:xfrm>
            <a:off x="348716" y="6078612"/>
            <a:ext cx="3226909" cy="369332"/>
          </a:xfrm>
          <a:prstGeom prst="rect">
            <a:avLst/>
          </a:prstGeom>
        </p:spPr>
        <p:txBody>
          <a:bodyPr wrap="none">
            <a:spAutoFit/>
          </a:bodyPr>
          <a:lstStyle/>
          <a:p>
            <a:r>
              <a:rPr lang="en-US" dirty="0"/>
              <a:t>30 km between hexagon centers</a:t>
            </a:r>
          </a:p>
        </p:txBody>
      </p:sp>
      <p:sp>
        <p:nvSpPr>
          <p:cNvPr id="9" name="Rectangle 8">
            <a:extLst>
              <a:ext uri="{FF2B5EF4-FFF2-40B4-BE49-F238E27FC236}">
                <a16:creationId xmlns:a16="http://schemas.microsoft.com/office/drawing/2014/main" id="{170F3DC3-E27D-5D45-B0EF-31E58F9BC223}"/>
              </a:ext>
            </a:extLst>
          </p:cNvPr>
          <p:cNvSpPr/>
          <p:nvPr/>
        </p:nvSpPr>
        <p:spPr>
          <a:xfrm>
            <a:off x="8916484" y="6075748"/>
            <a:ext cx="3343929" cy="369332"/>
          </a:xfrm>
          <a:prstGeom prst="rect">
            <a:avLst/>
          </a:prstGeom>
        </p:spPr>
        <p:txBody>
          <a:bodyPr wrap="none">
            <a:spAutoFit/>
          </a:bodyPr>
          <a:lstStyle/>
          <a:p>
            <a:r>
              <a:rPr lang="en-US" dirty="0"/>
              <a:t>260 km between hexagon centers</a:t>
            </a:r>
          </a:p>
        </p:txBody>
      </p:sp>
      <p:cxnSp>
        <p:nvCxnSpPr>
          <p:cNvPr id="11" name="Straight Arrow Connector 10">
            <a:extLst>
              <a:ext uri="{FF2B5EF4-FFF2-40B4-BE49-F238E27FC236}">
                <a16:creationId xmlns:a16="http://schemas.microsoft.com/office/drawing/2014/main" id="{D9ABC5E8-F04B-514D-B340-280FCB2CCB0C}"/>
              </a:ext>
            </a:extLst>
          </p:cNvPr>
          <p:cNvCxnSpPr/>
          <p:nvPr/>
        </p:nvCxnSpPr>
        <p:spPr>
          <a:xfrm>
            <a:off x="3780444" y="6287308"/>
            <a:ext cx="462396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8D519587-F5C3-CF4B-8626-4040742194E3}"/>
              </a:ext>
            </a:extLst>
          </p:cNvPr>
          <p:cNvSpPr txBox="1"/>
          <p:nvPr/>
        </p:nvSpPr>
        <p:spPr>
          <a:xfrm flipH="1">
            <a:off x="1994594" y="739588"/>
            <a:ext cx="2688050" cy="1200329"/>
          </a:xfrm>
          <a:prstGeom prst="rect">
            <a:avLst/>
          </a:prstGeom>
          <a:noFill/>
        </p:spPr>
        <p:txBody>
          <a:bodyPr wrap="square" rtlCol="0">
            <a:spAutoFit/>
          </a:bodyPr>
          <a:lstStyle/>
          <a:p>
            <a:r>
              <a:rPr lang="en-US" dirty="0"/>
              <a:t>Greater homogenization because of higher impact of individual colonizations and extirpations?</a:t>
            </a:r>
          </a:p>
        </p:txBody>
      </p:sp>
    </p:spTree>
    <p:extLst>
      <p:ext uri="{BB962C8B-B14F-4D97-AF65-F5344CB8AC3E}">
        <p14:creationId xmlns:p14="http://schemas.microsoft.com/office/powerpoint/2010/main" val="255766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AFC9D-B47D-9540-BE14-BC994163E665}"/>
              </a:ext>
            </a:extLst>
          </p:cNvPr>
          <p:cNvSpPr>
            <a:spLocks noGrp="1"/>
          </p:cNvSpPr>
          <p:nvPr>
            <p:ph type="title"/>
          </p:nvPr>
        </p:nvSpPr>
        <p:spPr/>
        <p:txBody>
          <a:bodyPr/>
          <a:lstStyle/>
          <a:p>
            <a:r>
              <a:rPr lang="en-US" dirty="0"/>
              <a:t>Methods for Detecting Homogenization </a:t>
            </a:r>
            <a:r>
              <a:rPr lang="en-US" sz="3200" dirty="0"/>
              <a:t>Focal Regions</a:t>
            </a:r>
            <a:endParaRPr lang="en-US" dirty="0"/>
          </a:p>
        </p:txBody>
      </p:sp>
      <p:pic>
        <p:nvPicPr>
          <p:cNvPr id="6" name="Content Placeholder 5" descr="Chart&#10;&#10;Description automatically generated">
            <a:extLst>
              <a:ext uri="{FF2B5EF4-FFF2-40B4-BE49-F238E27FC236}">
                <a16:creationId xmlns:a16="http://schemas.microsoft.com/office/drawing/2014/main" id="{E80481DF-6C61-DF4C-882A-82428ADF2AC6}"/>
              </a:ext>
            </a:extLst>
          </p:cNvPr>
          <p:cNvPicPr>
            <a:picLocks noGrp="1" noChangeAspect="1"/>
          </p:cNvPicPr>
          <p:nvPr>
            <p:ph idx="1"/>
          </p:nvPr>
        </p:nvPicPr>
        <p:blipFill>
          <a:blip r:embed="rId3"/>
          <a:stretch>
            <a:fillRect/>
          </a:stretch>
        </p:blipFill>
        <p:spPr>
          <a:xfrm>
            <a:off x="41729" y="1973944"/>
            <a:ext cx="12082088" cy="4678023"/>
          </a:xfrm>
        </p:spPr>
      </p:pic>
      <p:sp>
        <p:nvSpPr>
          <p:cNvPr id="7" name="TextBox 6">
            <a:extLst>
              <a:ext uri="{FF2B5EF4-FFF2-40B4-BE49-F238E27FC236}">
                <a16:creationId xmlns:a16="http://schemas.microsoft.com/office/drawing/2014/main" id="{481D34EB-D25A-B94D-B190-B6C8FEE4FBC6}"/>
              </a:ext>
            </a:extLst>
          </p:cNvPr>
          <p:cNvSpPr txBox="1"/>
          <p:nvPr/>
        </p:nvSpPr>
        <p:spPr>
          <a:xfrm>
            <a:off x="1132113" y="3299507"/>
            <a:ext cx="2264229" cy="923330"/>
          </a:xfrm>
          <a:prstGeom prst="rect">
            <a:avLst/>
          </a:prstGeom>
          <a:noFill/>
        </p:spPr>
        <p:txBody>
          <a:bodyPr wrap="square" rtlCol="0">
            <a:spAutoFit/>
          </a:bodyPr>
          <a:lstStyle/>
          <a:p>
            <a:r>
              <a:rPr lang="en-US" dirty="0"/>
              <a:t>Eastern Bering Sea</a:t>
            </a:r>
          </a:p>
          <a:p>
            <a:r>
              <a:rPr lang="en-US" dirty="0"/>
              <a:t>1984-2018</a:t>
            </a:r>
          </a:p>
          <a:p>
            <a:endParaRPr lang="en-US" dirty="0"/>
          </a:p>
        </p:txBody>
      </p:sp>
      <p:sp>
        <p:nvSpPr>
          <p:cNvPr id="8" name="TextBox 7">
            <a:extLst>
              <a:ext uri="{FF2B5EF4-FFF2-40B4-BE49-F238E27FC236}">
                <a16:creationId xmlns:a16="http://schemas.microsoft.com/office/drawing/2014/main" id="{11623B6B-364F-FB41-BB2B-B800C73CFEBF}"/>
              </a:ext>
            </a:extLst>
          </p:cNvPr>
          <p:cNvSpPr txBox="1"/>
          <p:nvPr/>
        </p:nvSpPr>
        <p:spPr>
          <a:xfrm>
            <a:off x="3635828" y="4119564"/>
            <a:ext cx="1799772" cy="923330"/>
          </a:xfrm>
          <a:prstGeom prst="rect">
            <a:avLst/>
          </a:prstGeom>
          <a:noFill/>
        </p:spPr>
        <p:txBody>
          <a:bodyPr wrap="square" rtlCol="0">
            <a:spAutoFit/>
          </a:bodyPr>
          <a:lstStyle/>
          <a:p>
            <a:r>
              <a:rPr lang="en-US" dirty="0"/>
              <a:t>West Coast Annual Survey</a:t>
            </a:r>
          </a:p>
          <a:p>
            <a:r>
              <a:rPr lang="en-US" dirty="0"/>
              <a:t>2003-2019</a:t>
            </a:r>
          </a:p>
        </p:txBody>
      </p:sp>
      <p:sp>
        <p:nvSpPr>
          <p:cNvPr id="9" name="TextBox 8">
            <a:extLst>
              <a:ext uri="{FF2B5EF4-FFF2-40B4-BE49-F238E27FC236}">
                <a16:creationId xmlns:a16="http://schemas.microsoft.com/office/drawing/2014/main" id="{6A8A283C-D2F2-A641-8044-9F8A97C6C192}"/>
              </a:ext>
            </a:extLst>
          </p:cNvPr>
          <p:cNvSpPr txBox="1"/>
          <p:nvPr/>
        </p:nvSpPr>
        <p:spPr>
          <a:xfrm>
            <a:off x="10043886" y="4562250"/>
            <a:ext cx="1799772" cy="646331"/>
          </a:xfrm>
          <a:prstGeom prst="rect">
            <a:avLst/>
          </a:prstGeom>
          <a:noFill/>
        </p:spPr>
        <p:txBody>
          <a:bodyPr wrap="square" rtlCol="0">
            <a:spAutoFit/>
          </a:bodyPr>
          <a:lstStyle/>
          <a:p>
            <a:r>
              <a:rPr lang="en-US" dirty="0"/>
              <a:t>Northeast US</a:t>
            </a:r>
          </a:p>
          <a:p>
            <a:r>
              <a:rPr lang="en-US" dirty="0"/>
              <a:t>1982-2019</a:t>
            </a:r>
          </a:p>
        </p:txBody>
      </p:sp>
    </p:spTree>
    <p:extLst>
      <p:ext uri="{BB962C8B-B14F-4D97-AF65-F5344CB8AC3E}">
        <p14:creationId xmlns:p14="http://schemas.microsoft.com/office/powerpoint/2010/main" val="1582306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1501-6312-7B43-ACA9-0DEDC92B3807}"/>
              </a:ext>
            </a:extLst>
          </p:cNvPr>
          <p:cNvSpPr>
            <a:spLocks noGrp="1"/>
          </p:cNvSpPr>
          <p:nvPr>
            <p:ph type="title"/>
          </p:nvPr>
        </p:nvSpPr>
        <p:spPr/>
        <p:txBody>
          <a:bodyPr/>
          <a:lstStyle/>
          <a:p>
            <a:r>
              <a:rPr lang="en-US" dirty="0"/>
              <a:t>Distance*Similarity Decay Over Time</a:t>
            </a:r>
          </a:p>
        </p:txBody>
      </p:sp>
      <p:pic>
        <p:nvPicPr>
          <p:cNvPr id="5" name="Content Placeholder 4" descr="Chart, scatter chart&#10;&#10;Description automatically generated">
            <a:extLst>
              <a:ext uri="{FF2B5EF4-FFF2-40B4-BE49-F238E27FC236}">
                <a16:creationId xmlns:a16="http://schemas.microsoft.com/office/drawing/2014/main" id="{80C667A3-2D89-804F-A86A-16B05556B0C0}"/>
              </a:ext>
            </a:extLst>
          </p:cNvPr>
          <p:cNvPicPr>
            <a:picLocks noGrp="1" noChangeAspect="1"/>
          </p:cNvPicPr>
          <p:nvPr>
            <p:ph idx="1"/>
          </p:nvPr>
        </p:nvPicPr>
        <p:blipFill>
          <a:blip r:embed="rId2"/>
          <a:stretch>
            <a:fillRect/>
          </a:stretch>
        </p:blipFill>
        <p:spPr>
          <a:xfrm>
            <a:off x="1860157" y="1691034"/>
            <a:ext cx="7835172" cy="4801841"/>
          </a:xfrm>
        </p:spPr>
      </p:pic>
      <p:sp>
        <p:nvSpPr>
          <p:cNvPr id="6" name="TextBox 5">
            <a:extLst>
              <a:ext uri="{FF2B5EF4-FFF2-40B4-BE49-F238E27FC236}">
                <a16:creationId xmlns:a16="http://schemas.microsoft.com/office/drawing/2014/main" id="{57A599F0-A5B7-4A44-8B05-E6D1EA5EFFB6}"/>
              </a:ext>
            </a:extLst>
          </p:cNvPr>
          <p:cNvSpPr txBox="1"/>
          <p:nvPr/>
        </p:nvSpPr>
        <p:spPr>
          <a:xfrm>
            <a:off x="7342095" y="1744601"/>
            <a:ext cx="4011706" cy="646331"/>
          </a:xfrm>
          <a:prstGeom prst="rect">
            <a:avLst/>
          </a:prstGeom>
          <a:noFill/>
        </p:spPr>
        <p:txBody>
          <a:bodyPr wrap="square" rtlCol="0">
            <a:spAutoFit/>
          </a:bodyPr>
          <a:lstStyle/>
          <a:p>
            <a:pPr algn="ctr"/>
            <a:r>
              <a:rPr lang="en-US" dirty="0"/>
              <a:t>NEUS 1982</a:t>
            </a:r>
          </a:p>
          <a:p>
            <a:pPr algn="ctr"/>
            <a:r>
              <a:rPr lang="en-US" dirty="0"/>
              <a:t>Pairwise Bray Similarity Between Sites </a:t>
            </a:r>
          </a:p>
        </p:txBody>
      </p:sp>
      <p:sp>
        <p:nvSpPr>
          <p:cNvPr id="7" name="TextBox 6">
            <a:extLst>
              <a:ext uri="{FF2B5EF4-FFF2-40B4-BE49-F238E27FC236}">
                <a16:creationId xmlns:a16="http://schemas.microsoft.com/office/drawing/2014/main" id="{773E084C-286F-9046-857A-8D20D1CFA709}"/>
              </a:ext>
            </a:extLst>
          </p:cNvPr>
          <p:cNvSpPr txBox="1"/>
          <p:nvPr/>
        </p:nvSpPr>
        <p:spPr>
          <a:xfrm>
            <a:off x="7126941" y="2558178"/>
            <a:ext cx="4679578" cy="646331"/>
          </a:xfrm>
          <a:prstGeom prst="rect">
            <a:avLst/>
          </a:prstGeom>
          <a:noFill/>
        </p:spPr>
        <p:txBody>
          <a:bodyPr wrap="square" rtlCol="0">
            <a:spAutoFit/>
          </a:bodyPr>
          <a:lstStyle/>
          <a:p>
            <a:r>
              <a:rPr lang="en-US" dirty="0"/>
              <a:t>Steep slope: high differentiation across sites</a:t>
            </a:r>
          </a:p>
          <a:p>
            <a:r>
              <a:rPr lang="en-US" dirty="0"/>
              <a:t>Shallow slope: low differentiation across sites</a:t>
            </a:r>
          </a:p>
        </p:txBody>
      </p:sp>
      <p:sp>
        <p:nvSpPr>
          <p:cNvPr id="8" name="Right Arrow 7">
            <a:extLst>
              <a:ext uri="{FF2B5EF4-FFF2-40B4-BE49-F238E27FC236}">
                <a16:creationId xmlns:a16="http://schemas.microsoft.com/office/drawing/2014/main" id="{E35B353F-E7F2-C240-ACE3-19BEEBF44953}"/>
              </a:ext>
            </a:extLst>
          </p:cNvPr>
          <p:cNvSpPr/>
          <p:nvPr/>
        </p:nvSpPr>
        <p:spPr>
          <a:xfrm rot="18022845">
            <a:off x="7503739" y="4033860"/>
            <a:ext cx="1942886" cy="1161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12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B32C-47BF-B244-A9C8-A8257D1F7BE0}"/>
              </a:ext>
            </a:extLst>
          </p:cNvPr>
          <p:cNvSpPr>
            <a:spLocks noGrp="1"/>
          </p:cNvSpPr>
          <p:nvPr>
            <p:ph type="title"/>
          </p:nvPr>
        </p:nvSpPr>
        <p:spPr/>
        <p:txBody>
          <a:bodyPr/>
          <a:lstStyle/>
          <a:p>
            <a:r>
              <a:rPr lang="en-US" dirty="0"/>
              <a:t>Asymmetric shifts in leading and trailing range edges</a:t>
            </a:r>
            <a:endParaRPr lang="en-US" dirty="0">
              <a:latin typeface="Helvetica Light" panose="020B0403020202020204" pitchFamily="34" charset="0"/>
            </a:endParaRPr>
          </a:p>
        </p:txBody>
      </p:sp>
      <p:pic>
        <p:nvPicPr>
          <p:cNvPr id="13" name="Content Placeholder 12" descr="Fish">
            <a:extLst>
              <a:ext uri="{FF2B5EF4-FFF2-40B4-BE49-F238E27FC236}">
                <a16:creationId xmlns:a16="http://schemas.microsoft.com/office/drawing/2014/main" id="{F341A6BD-B1F7-D442-A4D3-BE30031DA33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98022" y="2258303"/>
            <a:ext cx="635325" cy="635325"/>
          </a:xfrm>
        </p:spPr>
      </p:pic>
      <p:sp>
        <p:nvSpPr>
          <p:cNvPr id="10" name="Oval 9">
            <a:extLst>
              <a:ext uri="{FF2B5EF4-FFF2-40B4-BE49-F238E27FC236}">
                <a16:creationId xmlns:a16="http://schemas.microsoft.com/office/drawing/2014/main" id="{B88374B9-76CB-2C46-83F7-CAA579BAF55F}"/>
              </a:ext>
            </a:extLst>
          </p:cNvPr>
          <p:cNvSpPr/>
          <p:nvPr/>
        </p:nvSpPr>
        <p:spPr>
          <a:xfrm>
            <a:off x="1666779" y="2915671"/>
            <a:ext cx="2799896" cy="2799896"/>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rab">
            <a:extLst>
              <a:ext uri="{FF2B5EF4-FFF2-40B4-BE49-F238E27FC236}">
                <a16:creationId xmlns:a16="http://schemas.microsoft.com/office/drawing/2014/main" id="{F5C018C2-4782-B344-81BF-A321BA4650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3359" y="3522489"/>
            <a:ext cx="607679" cy="607679"/>
          </a:xfrm>
          <a:prstGeom prst="rect">
            <a:avLst/>
          </a:prstGeom>
        </p:spPr>
      </p:pic>
      <p:pic>
        <p:nvPicPr>
          <p:cNvPr id="17" name="Graphic 16" descr="Shark">
            <a:extLst>
              <a:ext uri="{FF2B5EF4-FFF2-40B4-BE49-F238E27FC236}">
                <a16:creationId xmlns:a16="http://schemas.microsoft.com/office/drawing/2014/main" id="{01D37685-5725-B74E-A5A5-9C1119C7E3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17690" y="3339109"/>
            <a:ext cx="808432" cy="808432"/>
          </a:xfrm>
          <a:prstGeom prst="rect">
            <a:avLst/>
          </a:prstGeom>
        </p:spPr>
      </p:pic>
      <p:pic>
        <p:nvPicPr>
          <p:cNvPr id="19" name="Graphic 18" descr="Shell">
            <a:extLst>
              <a:ext uri="{FF2B5EF4-FFF2-40B4-BE49-F238E27FC236}">
                <a16:creationId xmlns:a16="http://schemas.microsoft.com/office/drawing/2014/main" id="{A6E7A005-EFA3-F742-813B-E03A23F813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73359" y="2491447"/>
            <a:ext cx="519874" cy="519874"/>
          </a:xfrm>
          <a:prstGeom prst="rect">
            <a:avLst/>
          </a:prstGeom>
        </p:spPr>
      </p:pic>
      <p:sp>
        <p:nvSpPr>
          <p:cNvPr id="21" name="Oval 20">
            <a:extLst>
              <a:ext uri="{FF2B5EF4-FFF2-40B4-BE49-F238E27FC236}">
                <a16:creationId xmlns:a16="http://schemas.microsoft.com/office/drawing/2014/main" id="{B89D3647-5C6A-0640-A855-6839F57E73DF}"/>
              </a:ext>
            </a:extLst>
          </p:cNvPr>
          <p:cNvSpPr/>
          <p:nvPr/>
        </p:nvSpPr>
        <p:spPr>
          <a:xfrm>
            <a:off x="1666779" y="2005013"/>
            <a:ext cx="2799896" cy="2799896"/>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91DFCCE-365E-3242-865B-4978FBD1974B}"/>
              </a:ext>
            </a:extLst>
          </p:cNvPr>
          <p:cNvSpPr/>
          <p:nvPr/>
        </p:nvSpPr>
        <p:spPr>
          <a:xfrm rot="16200000">
            <a:off x="4571701" y="3640452"/>
            <a:ext cx="1014133" cy="411446"/>
          </a:xfrm>
          <a:prstGeom prst="rightArrow">
            <a:avLst/>
          </a:prstGeom>
          <a:solidFill>
            <a:schemeClr val="tx1">
              <a:lumMod val="65000"/>
              <a:lumOff val="35000"/>
            </a:schemeClr>
          </a:solidFill>
          <a:ln>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Shell">
            <a:extLst>
              <a:ext uri="{FF2B5EF4-FFF2-40B4-BE49-F238E27FC236}">
                <a16:creationId xmlns:a16="http://schemas.microsoft.com/office/drawing/2014/main" id="{EA327E58-A9A3-0745-A051-30AB861A4F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00000">
            <a:off x="3894515" y="4708371"/>
            <a:ext cx="359440" cy="359440"/>
          </a:xfrm>
          <a:prstGeom prst="rect">
            <a:avLst/>
          </a:prstGeom>
        </p:spPr>
      </p:pic>
      <p:pic>
        <p:nvPicPr>
          <p:cNvPr id="18" name="Content Placeholder 12" descr="Fish">
            <a:extLst>
              <a:ext uri="{FF2B5EF4-FFF2-40B4-BE49-F238E27FC236}">
                <a16:creationId xmlns:a16="http://schemas.microsoft.com/office/drawing/2014/main" id="{992C2AA4-7356-5840-A7DC-3ADB4E668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088582" y="4593808"/>
            <a:ext cx="373009" cy="635325"/>
          </a:xfrm>
          <a:prstGeom prst="rect">
            <a:avLst/>
          </a:prstGeom>
        </p:spPr>
      </p:pic>
      <p:pic>
        <p:nvPicPr>
          <p:cNvPr id="20" name="Graphic 19" descr="Crab">
            <a:extLst>
              <a:ext uri="{FF2B5EF4-FFF2-40B4-BE49-F238E27FC236}">
                <a16:creationId xmlns:a16="http://schemas.microsoft.com/office/drawing/2014/main" id="{FD5500BB-3A1B-9648-9740-B337C11404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038" y="5058198"/>
            <a:ext cx="693710" cy="406287"/>
          </a:xfrm>
          <a:prstGeom prst="rect">
            <a:avLst/>
          </a:prstGeom>
        </p:spPr>
      </p:pic>
      <p:grpSp>
        <p:nvGrpSpPr>
          <p:cNvPr id="12" name="Group 11">
            <a:extLst>
              <a:ext uri="{FF2B5EF4-FFF2-40B4-BE49-F238E27FC236}">
                <a16:creationId xmlns:a16="http://schemas.microsoft.com/office/drawing/2014/main" id="{5299D086-837A-8A4C-B3AE-45F48FA81FDE}"/>
              </a:ext>
            </a:extLst>
          </p:cNvPr>
          <p:cNvGrpSpPr/>
          <p:nvPr/>
        </p:nvGrpSpPr>
        <p:grpSpPr>
          <a:xfrm>
            <a:off x="0" y="3347471"/>
            <a:ext cx="1497904" cy="1486197"/>
            <a:chOff x="4945966" y="3825685"/>
            <a:chExt cx="796872" cy="796872"/>
          </a:xfrm>
        </p:grpSpPr>
        <p:sp>
          <p:nvSpPr>
            <p:cNvPr id="11" name="Triangle 10">
              <a:extLst>
                <a:ext uri="{FF2B5EF4-FFF2-40B4-BE49-F238E27FC236}">
                  <a16:creationId xmlns:a16="http://schemas.microsoft.com/office/drawing/2014/main" id="{CBB5E235-7CE3-3C43-8C6A-A8FCE17BFB15}"/>
                </a:ext>
              </a:extLst>
            </p:cNvPr>
            <p:cNvSpPr/>
            <p:nvPr/>
          </p:nvSpPr>
          <p:spPr>
            <a:xfrm>
              <a:off x="5037090" y="3939392"/>
              <a:ext cx="614624" cy="591924"/>
            </a:xfrm>
            <a:prstGeom prst="triangle">
              <a:avLst>
                <a:gd name="adj" fmla="val 4482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Triangle 22">
              <a:extLst>
                <a:ext uri="{FF2B5EF4-FFF2-40B4-BE49-F238E27FC236}">
                  <a16:creationId xmlns:a16="http://schemas.microsoft.com/office/drawing/2014/main" id="{EAEEA5D4-7ADC-2A46-8160-3C9E2F0F9C0B}"/>
                </a:ext>
              </a:extLst>
            </p:cNvPr>
            <p:cNvSpPr/>
            <p:nvPr/>
          </p:nvSpPr>
          <p:spPr>
            <a:xfrm>
              <a:off x="5179156" y="4213030"/>
              <a:ext cx="330492" cy="318286"/>
            </a:xfrm>
            <a:prstGeom prst="triangle">
              <a:avLst>
                <a:gd name="adj" fmla="val 4482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 name="Graphic 3" descr="High temperature">
              <a:extLst>
                <a:ext uri="{FF2B5EF4-FFF2-40B4-BE49-F238E27FC236}">
                  <a16:creationId xmlns:a16="http://schemas.microsoft.com/office/drawing/2014/main" id="{ABDD4C85-40A3-324B-BDC8-D4C90A7E8B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45966" y="3825685"/>
              <a:ext cx="796872" cy="796872"/>
            </a:xfrm>
            <a:prstGeom prst="rect">
              <a:avLst/>
            </a:prstGeom>
          </p:spPr>
        </p:pic>
      </p:grpSp>
      <p:sp>
        <p:nvSpPr>
          <p:cNvPr id="25" name="Right Arrow 24">
            <a:extLst>
              <a:ext uri="{FF2B5EF4-FFF2-40B4-BE49-F238E27FC236}">
                <a16:creationId xmlns:a16="http://schemas.microsoft.com/office/drawing/2014/main" id="{D88067D9-C536-DE4A-A767-037BCA45C289}"/>
              </a:ext>
            </a:extLst>
          </p:cNvPr>
          <p:cNvSpPr/>
          <p:nvPr/>
        </p:nvSpPr>
        <p:spPr>
          <a:xfrm>
            <a:off x="5842477" y="3653902"/>
            <a:ext cx="1014133" cy="411446"/>
          </a:xfrm>
          <a:prstGeom prst="rightArrow">
            <a:avLst/>
          </a:prstGeom>
          <a:solidFill>
            <a:srgbClr val="7030A0"/>
          </a:solidFill>
          <a:ln>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A53C6D-1393-BB45-9BFF-AE6155EE7BC2}"/>
              </a:ext>
            </a:extLst>
          </p:cNvPr>
          <p:cNvSpPr txBox="1"/>
          <p:nvPr/>
        </p:nvSpPr>
        <p:spPr>
          <a:xfrm>
            <a:off x="7244951" y="1560322"/>
            <a:ext cx="4775761" cy="1754326"/>
          </a:xfrm>
          <a:prstGeom prst="rect">
            <a:avLst/>
          </a:prstGeom>
          <a:noFill/>
        </p:spPr>
        <p:txBody>
          <a:bodyPr wrap="square" rtlCol="0">
            <a:spAutoFit/>
          </a:bodyPr>
          <a:lstStyle/>
          <a:p>
            <a:r>
              <a:rPr lang="en-US" sz="3600" dirty="0">
                <a:latin typeface="Helvetica Light" panose="020B0403020202020204" pitchFamily="34" charset="0"/>
              </a:rPr>
              <a:t>What are the implications for community structure?</a:t>
            </a:r>
          </a:p>
        </p:txBody>
      </p:sp>
      <p:sp>
        <p:nvSpPr>
          <p:cNvPr id="26" name="Oval 25">
            <a:extLst>
              <a:ext uri="{FF2B5EF4-FFF2-40B4-BE49-F238E27FC236}">
                <a16:creationId xmlns:a16="http://schemas.microsoft.com/office/drawing/2014/main" id="{919AB7CF-F1C1-3B45-90CA-EFF6BE754D7A}"/>
              </a:ext>
            </a:extLst>
          </p:cNvPr>
          <p:cNvSpPr/>
          <p:nvPr/>
        </p:nvSpPr>
        <p:spPr>
          <a:xfrm>
            <a:off x="7739569" y="3347471"/>
            <a:ext cx="3342786" cy="3342786"/>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Content Placeholder 12" descr="Fish">
            <a:extLst>
              <a:ext uri="{FF2B5EF4-FFF2-40B4-BE49-F238E27FC236}">
                <a16:creationId xmlns:a16="http://schemas.microsoft.com/office/drawing/2014/main" id="{C9D38B1E-47FD-A345-BAAD-6FCE0B358F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6866" y="3649735"/>
            <a:ext cx="635325" cy="635325"/>
          </a:xfrm>
          <a:prstGeom prst="rect">
            <a:avLst/>
          </a:prstGeom>
        </p:spPr>
      </p:pic>
      <p:pic>
        <p:nvPicPr>
          <p:cNvPr id="28" name="Graphic 27" descr="Crab">
            <a:extLst>
              <a:ext uri="{FF2B5EF4-FFF2-40B4-BE49-F238E27FC236}">
                <a16:creationId xmlns:a16="http://schemas.microsoft.com/office/drawing/2014/main" id="{93771942-4BE3-D547-879F-C7FD6013A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4242" y="4411185"/>
            <a:ext cx="607679" cy="607679"/>
          </a:xfrm>
          <a:prstGeom prst="rect">
            <a:avLst/>
          </a:prstGeom>
        </p:spPr>
      </p:pic>
      <p:pic>
        <p:nvPicPr>
          <p:cNvPr id="29" name="Graphic 28" descr="Shark">
            <a:extLst>
              <a:ext uri="{FF2B5EF4-FFF2-40B4-BE49-F238E27FC236}">
                <a16:creationId xmlns:a16="http://schemas.microsoft.com/office/drawing/2014/main" id="{026DAA98-4587-9447-A11A-D9BBC9E714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7384" y="3544810"/>
            <a:ext cx="808432" cy="808432"/>
          </a:xfrm>
          <a:prstGeom prst="rect">
            <a:avLst/>
          </a:prstGeom>
        </p:spPr>
      </p:pic>
      <p:pic>
        <p:nvPicPr>
          <p:cNvPr id="30" name="Graphic 29" descr="Shell">
            <a:extLst>
              <a:ext uri="{FF2B5EF4-FFF2-40B4-BE49-F238E27FC236}">
                <a16:creationId xmlns:a16="http://schemas.microsoft.com/office/drawing/2014/main" id="{C427E155-E2FF-7F48-B4C9-4127F7CFB0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14528" y="4368217"/>
            <a:ext cx="519874" cy="519874"/>
          </a:xfrm>
          <a:prstGeom prst="rect">
            <a:avLst/>
          </a:prstGeom>
        </p:spPr>
      </p:pic>
      <p:pic>
        <p:nvPicPr>
          <p:cNvPr id="31" name="Graphic 30" descr="Shell">
            <a:extLst>
              <a:ext uri="{FF2B5EF4-FFF2-40B4-BE49-F238E27FC236}">
                <a16:creationId xmlns:a16="http://schemas.microsoft.com/office/drawing/2014/main" id="{35AEF00F-3E2E-3445-B2D3-221DB8F1AD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00000">
            <a:off x="9347827" y="4438126"/>
            <a:ext cx="359440" cy="359440"/>
          </a:xfrm>
          <a:prstGeom prst="rect">
            <a:avLst/>
          </a:prstGeom>
        </p:spPr>
      </p:pic>
      <p:pic>
        <p:nvPicPr>
          <p:cNvPr id="32" name="Content Placeholder 12" descr="Fish">
            <a:extLst>
              <a:ext uri="{FF2B5EF4-FFF2-40B4-BE49-F238E27FC236}">
                <a16:creationId xmlns:a16="http://schemas.microsoft.com/office/drawing/2014/main" id="{40BF2E9D-9046-6D4C-8957-1C09BA3B18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997771" y="4715024"/>
            <a:ext cx="373009" cy="635325"/>
          </a:xfrm>
          <a:prstGeom prst="rect">
            <a:avLst/>
          </a:prstGeom>
        </p:spPr>
      </p:pic>
      <p:pic>
        <p:nvPicPr>
          <p:cNvPr id="33" name="Graphic 32" descr="Crab">
            <a:extLst>
              <a:ext uri="{FF2B5EF4-FFF2-40B4-BE49-F238E27FC236}">
                <a16:creationId xmlns:a16="http://schemas.microsoft.com/office/drawing/2014/main" id="{B8C0436B-8E5A-964A-8730-0A0D46B591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7890" y="5261341"/>
            <a:ext cx="693710" cy="406287"/>
          </a:xfrm>
          <a:prstGeom prst="rect">
            <a:avLst/>
          </a:prstGeom>
        </p:spPr>
      </p:pic>
      <p:pic>
        <p:nvPicPr>
          <p:cNvPr id="34" name="Graphic 33" descr="Shell">
            <a:extLst>
              <a:ext uri="{FF2B5EF4-FFF2-40B4-BE49-F238E27FC236}">
                <a16:creationId xmlns:a16="http://schemas.microsoft.com/office/drawing/2014/main" id="{A9CBAB24-886F-CD40-8FE6-FA7D3FEE95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00000">
            <a:off x="10301345" y="5396344"/>
            <a:ext cx="359440" cy="359440"/>
          </a:xfrm>
          <a:prstGeom prst="rect">
            <a:avLst/>
          </a:prstGeom>
        </p:spPr>
      </p:pic>
      <p:pic>
        <p:nvPicPr>
          <p:cNvPr id="35" name="Content Placeholder 12" descr="Fish">
            <a:extLst>
              <a:ext uri="{FF2B5EF4-FFF2-40B4-BE49-F238E27FC236}">
                <a16:creationId xmlns:a16="http://schemas.microsoft.com/office/drawing/2014/main" id="{41FA0E2B-13D3-6440-A028-8B567676F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1921" y="5944579"/>
            <a:ext cx="635325" cy="635325"/>
          </a:xfrm>
          <a:prstGeom prst="rect">
            <a:avLst/>
          </a:prstGeom>
        </p:spPr>
      </p:pic>
      <p:pic>
        <p:nvPicPr>
          <p:cNvPr id="36" name="Graphic 35" descr="Shark">
            <a:extLst>
              <a:ext uri="{FF2B5EF4-FFF2-40B4-BE49-F238E27FC236}">
                <a16:creationId xmlns:a16="http://schemas.microsoft.com/office/drawing/2014/main" id="{E24D6743-57F7-2948-AE67-A0F83EFC62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77928" y="5036389"/>
            <a:ext cx="808432" cy="808432"/>
          </a:xfrm>
          <a:prstGeom prst="rect">
            <a:avLst/>
          </a:prstGeom>
        </p:spPr>
      </p:pic>
    </p:spTree>
    <p:extLst>
      <p:ext uri="{BB962C8B-B14F-4D97-AF65-F5344CB8AC3E}">
        <p14:creationId xmlns:p14="http://schemas.microsoft.com/office/powerpoint/2010/main" val="29454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0319-A203-844C-A494-116D6B9A9011}"/>
              </a:ext>
            </a:extLst>
          </p:cNvPr>
          <p:cNvSpPr>
            <a:spLocks noGrp="1"/>
          </p:cNvSpPr>
          <p:nvPr>
            <p:ph type="title"/>
          </p:nvPr>
        </p:nvSpPr>
        <p:spPr/>
        <p:txBody>
          <a:bodyPr/>
          <a:lstStyle/>
          <a:p>
            <a:r>
              <a:rPr lang="en-US" dirty="0"/>
              <a:t>Northeast United States</a:t>
            </a:r>
          </a:p>
        </p:txBody>
      </p:sp>
      <p:pic>
        <p:nvPicPr>
          <p:cNvPr id="7" name="Content Placeholder 6" descr="Chart, line chart&#10;&#10;Description automatically generated">
            <a:extLst>
              <a:ext uri="{FF2B5EF4-FFF2-40B4-BE49-F238E27FC236}">
                <a16:creationId xmlns:a16="http://schemas.microsoft.com/office/drawing/2014/main" id="{1EA4D118-EDAD-2043-AC16-D33A3AB7FA10}"/>
              </a:ext>
            </a:extLst>
          </p:cNvPr>
          <p:cNvPicPr>
            <a:picLocks noGrp="1" noChangeAspect="1"/>
          </p:cNvPicPr>
          <p:nvPr>
            <p:ph idx="1"/>
          </p:nvPr>
        </p:nvPicPr>
        <p:blipFill>
          <a:blip r:embed="rId2"/>
          <a:stretch>
            <a:fillRect/>
          </a:stretch>
        </p:blipFill>
        <p:spPr>
          <a:xfrm>
            <a:off x="2503853" y="1825625"/>
            <a:ext cx="7184293" cy="4351338"/>
          </a:xfrm>
        </p:spPr>
      </p:pic>
      <p:sp>
        <p:nvSpPr>
          <p:cNvPr id="8" name="TextBox 7">
            <a:extLst>
              <a:ext uri="{FF2B5EF4-FFF2-40B4-BE49-F238E27FC236}">
                <a16:creationId xmlns:a16="http://schemas.microsoft.com/office/drawing/2014/main" id="{ECC990D5-D375-F741-A269-3704C4920E5A}"/>
              </a:ext>
            </a:extLst>
          </p:cNvPr>
          <p:cNvSpPr txBox="1"/>
          <p:nvPr/>
        </p:nvSpPr>
        <p:spPr>
          <a:xfrm>
            <a:off x="9547412" y="2918012"/>
            <a:ext cx="2205317" cy="646331"/>
          </a:xfrm>
          <a:prstGeom prst="rect">
            <a:avLst/>
          </a:prstGeom>
          <a:noFill/>
        </p:spPr>
        <p:txBody>
          <a:bodyPr wrap="square" rtlCol="0">
            <a:spAutoFit/>
          </a:bodyPr>
          <a:lstStyle/>
          <a:p>
            <a:r>
              <a:rPr lang="en-US" dirty="0"/>
              <a:t>Differentiation over time?</a:t>
            </a:r>
          </a:p>
        </p:txBody>
      </p:sp>
    </p:spTree>
    <p:extLst>
      <p:ext uri="{BB962C8B-B14F-4D97-AF65-F5344CB8AC3E}">
        <p14:creationId xmlns:p14="http://schemas.microsoft.com/office/powerpoint/2010/main" val="119910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0319-A203-844C-A494-116D6B9A9011}"/>
              </a:ext>
            </a:extLst>
          </p:cNvPr>
          <p:cNvSpPr>
            <a:spLocks noGrp="1"/>
          </p:cNvSpPr>
          <p:nvPr>
            <p:ph type="title"/>
          </p:nvPr>
        </p:nvSpPr>
        <p:spPr/>
        <p:txBody>
          <a:bodyPr/>
          <a:lstStyle/>
          <a:p>
            <a:r>
              <a:rPr lang="en-US" dirty="0"/>
              <a:t>West Coast Annual Survey</a:t>
            </a:r>
          </a:p>
        </p:txBody>
      </p:sp>
      <p:pic>
        <p:nvPicPr>
          <p:cNvPr id="5" name="Content Placeholder 4" descr="Chart&#10;&#10;Description automatically generated">
            <a:extLst>
              <a:ext uri="{FF2B5EF4-FFF2-40B4-BE49-F238E27FC236}">
                <a16:creationId xmlns:a16="http://schemas.microsoft.com/office/drawing/2014/main" id="{0E03FE6E-AC74-4946-9F7B-D5F246020131}"/>
              </a:ext>
            </a:extLst>
          </p:cNvPr>
          <p:cNvPicPr>
            <a:picLocks noGrp="1" noChangeAspect="1"/>
          </p:cNvPicPr>
          <p:nvPr>
            <p:ph idx="1"/>
          </p:nvPr>
        </p:nvPicPr>
        <p:blipFill>
          <a:blip r:embed="rId2"/>
          <a:stretch>
            <a:fillRect/>
          </a:stretch>
        </p:blipFill>
        <p:spPr>
          <a:xfrm>
            <a:off x="2594453" y="1825625"/>
            <a:ext cx="7003094" cy="4351338"/>
          </a:xfrm>
        </p:spPr>
      </p:pic>
      <p:sp>
        <p:nvSpPr>
          <p:cNvPr id="6" name="TextBox 5">
            <a:extLst>
              <a:ext uri="{FF2B5EF4-FFF2-40B4-BE49-F238E27FC236}">
                <a16:creationId xmlns:a16="http://schemas.microsoft.com/office/drawing/2014/main" id="{CDD9295E-070C-A647-9D92-667C99F5DF8C}"/>
              </a:ext>
            </a:extLst>
          </p:cNvPr>
          <p:cNvSpPr txBox="1"/>
          <p:nvPr/>
        </p:nvSpPr>
        <p:spPr>
          <a:xfrm>
            <a:off x="9547412" y="2918012"/>
            <a:ext cx="2205317" cy="369332"/>
          </a:xfrm>
          <a:prstGeom prst="rect">
            <a:avLst/>
          </a:prstGeom>
          <a:noFill/>
        </p:spPr>
        <p:txBody>
          <a:bodyPr wrap="square" rtlCol="0">
            <a:spAutoFit/>
          </a:bodyPr>
          <a:lstStyle/>
          <a:p>
            <a:r>
              <a:rPr lang="en-US" dirty="0"/>
              <a:t>No clear pattern</a:t>
            </a:r>
          </a:p>
        </p:txBody>
      </p:sp>
    </p:spTree>
    <p:extLst>
      <p:ext uri="{BB962C8B-B14F-4D97-AF65-F5344CB8AC3E}">
        <p14:creationId xmlns:p14="http://schemas.microsoft.com/office/powerpoint/2010/main" val="3354374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0319-A203-844C-A494-116D6B9A9011}"/>
              </a:ext>
            </a:extLst>
          </p:cNvPr>
          <p:cNvSpPr>
            <a:spLocks noGrp="1"/>
          </p:cNvSpPr>
          <p:nvPr>
            <p:ph type="title"/>
          </p:nvPr>
        </p:nvSpPr>
        <p:spPr/>
        <p:txBody>
          <a:bodyPr/>
          <a:lstStyle/>
          <a:p>
            <a:r>
              <a:rPr lang="en-US" dirty="0"/>
              <a:t>Eastern Bering Sea</a:t>
            </a:r>
          </a:p>
        </p:txBody>
      </p:sp>
      <p:pic>
        <p:nvPicPr>
          <p:cNvPr id="9" name="Content Placeholder 8" descr="Chart, diagram&#10;&#10;Description automatically generated">
            <a:extLst>
              <a:ext uri="{FF2B5EF4-FFF2-40B4-BE49-F238E27FC236}">
                <a16:creationId xmlns:a16="http://schemas.microsoft.com/office/drawing/2014/main" id="{5DAD7582-5264-1A4B-B16D-0BE18E3CDA02}"/>
              </a:ext>
            </a:extLst>
          </p:cNvPr>
          <p:cNvPicPr>
            <a:picLocks noGrp="1" noChangeAspect="1"/>
          </p:cNvPicPr>
          <p:nvPr>
            <p:ph idx="1"/>
          </p:nvPr>
        </p:nvPicPr>
        <p:blipFill>
          <a:blip r:embed="rId3"/>
          <a:stretch>
            <a:fillRect/>
          </a:stretch>
        </p:blipFill>
        <p:spPr>
          <a:xfrm>
            <a:off x="2502537" y="1825625"/>
            <a:ext cx="7186925" cy="4351338"/>
          </a:xfrm>
          <a:prstGeom prst="rect">
            <a:avLst/>
          </a:prstGeom>
        </p:spPr>
      </p:pic>
      <p:sp>
        <p:nvSpPr>
          <p:cNvPr id="10" name="TextBox 9">
            <a:extLst>
              <a:ext uri="{FF2B5EF4-FFF2-40B4-BE49-F238E27FC236}">
                <a16:creationId xmlns:a16="http://schemas.microsoft.com/office/drawing/2014/main" id="{BFA971E3-DFA9-794C-BC6E-D968EA46D94A}"/>
              </a:ext>
            </a:extLst>
          </p:cNvPr>
          <p:cNvSpPr txBox="1"/>
          <p:nvPr/>
        </p:nvSpPr>
        <p:spPr>
          <a:xfrm>
            <a:off x="9547412" y="2918012"/>
            <a:ext cx="2205317" cy="369332"/>
          </a:xfrm>
          <a:prstGeom prst="rect">
            <a:avLst/>
          </a:prstGeom>
          <a:noFill/>
        </p:spPr>
        <p:txBody>
          <a:bodyPr wrap="square" rtlCol="0">
            <a:spAutoFit/>
          </a:bodyPr>
          <a:lstStyle/>
          <a:p>
            <a:r>
              <a:rPr lang="en-US" dirty="0"/>
              <a:t>No clear pattern</a:t>
            </a:r>
          </a:p>
        </p:txBody>
      </p:sp>
    </p:spTree>
    <p:extLst>
      <p:ext uri="{BB962C8B-B14F-4D97-AF65-F5344CB8AC3E}">
        <p14:creationId xmlns:p14="http://schemas.microsoft.com/office/powerpoint/2010/main" val="4123796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0AA25-B947-524A-BFB8-BCFF243C7915}"/>
              </a:ext>
            </a:extLst>
          </p:cNvPr>
          <p:cNvSpPr>
            <a:spLocks noGrp="1"/>
          </p:cNvSpPr>
          <p:nvPr>
            <p:ph type="title"/>
          </p:nvPr>
        </p:nvSpPr>
        <p:spPr/>
        <p:txBody>
          <a:bodyPr/>
          <a:lstStyle/>
          <a:p>
            <a:r>
              <a:rPr lang="en-US" dirty="0"/>
              <a:t>Multi-site Beta Diversity Over Time</a:t>
            </a:r>
          </a:p>
        </p:txBody>
      </p:sp>
      <p:sp>
        <p:nvSpPr>
          <p:cNvPr id="8" name="TextBox 7">
            <a:extLst>
              <a:ext uri="{FF2B5EF4-FFF2-40B4-BE49-F238E27FC236}">
                <a16:creationId xmlns:a16="http://schemas.microsoft.com/office/drawing/2014/main" id="{AA30A362-D223-F04A-97FE-F74795EF38E1}"/>
              </a:ext>
            </a:extLst>
          </p:cNvPr>
          <p:cNvSpPr txBox="1"/>
          <p:nvPr/>
        </p:nvSpPr>
        <p:spPr>
          <a:xfrm>
            <a:off x="161365" y="1321356"/>
            <a:ext cx="874059" cy="369332"/>
          </a:xfrm>
          <a:prstGeom prst="rect">
            <a:avLst/>
          </a:prstGeom>
          <a:noFill/>
        </p:spPr>
        <p:txBody>
          <a:bodyPr wrap="square" rtlCol="0">
            <a:spAutoFit/>
          </a:bodyPr>
          <a:lstStyle/>
          <a:p>
            <a:r>
              <a:rPr lang="en-US" dirty="0"/>
              <a:t>NEUS</a:t>
            </a:r>
          </a:p>
        </p:txBody>
      </p:sp>
      <p:sp>
        <p:nvSpPr>
          <p:cNvPr id="9" name="TextBox 8">
            <a:extLst>
              <a:ext uri="{FF2B5EF4-FFF2-40B4-BE49-F238E27FC236}">
                <a16:creationId xmlns:a16="http://schemas.microsoft.com/office/drawing/2014/main" id="{4B0CB8C5-4189-984E-AFA3-E61AF6138414}"/>
              </a:ext>
            </a:extLst>
          </p:cNvPr>
          <p:cNvSpPr txBox="1"/>
          <p:nvPr/>
        </p:nvSpPr>
        <p:spPr>
          <a:xfrm>
            <a:off x="7275841" y="5076727"/>
            <a:ext cx="2439009" cy="369332"/>
          </a:xfrm>
          <a:prstGeom prst="rect">
            <a:avLst/>
          </a:prstGeom>
          <a:noFill/>
        </p:spPr>
        <p:txBody>
          <a:bodyPr wrap="square" rtlCol="0">
            <a:spAutoFit/>
          </a:bodyPr>
          <a:lstStyle/>
          <a:p>
            <a:r>
              <a:rPr lang="en-US" dirty="0"/>
              <a:t>Overall Similarity Metric</a:t>
            </a:r>
          </a:p>
        </p:txBody>
      </p:sp>
      <p:sp>
        <p:nvSpPr>
          <p:cNvPr id="10" name="TextBox 9">
            <a:extLst>
              <a:ext uri="{FF2B5EF4-FFF2-40B4-BE49-F238E27FC236}">
                <a16:creationId xmlns:a16="http://schemas.microsoft.com/office/drawing/2014/main" id="{1EC0B091-F143-FA4D-831E-4DF05039C69F}"/>
              </a:ext>
            </a:extLst>
          </p:cNvPr>
          <p:cNvSpPr txBox="1"/>
          <p:nvPr/>
        </p:nvSpPr>
        <p:spPr>
          <a:xfrm>
            <a:off x="7228126" y="2460377"/>
            <a:ext cx="2949998" cy="923330"/>
          </a:xfrm>
          <a:prstGeom prst="rect">
            <a:avLst/>
          </a:prstGeom>
          <a:noFill/>
        </p:spPr>
        <p:txBody>
          <a:bodyPr wrap="square" rtlCol="0">
            <a:spAutoFit/>
          </a:bodyPr>
          <a:lstStyle/>
          <a:p>
            <a:r>
              <a:rPr lang="en-US" dirty="0"/>
              <a:t>Balanced Component of Similarity Metric (replacement)</a:t>
            </a:r>
          </a:p>
        </p:txBody>
      </p:sp>
      <p:pic>
        <p:nvPicPr>
          <p:cNvPr id="14" name="Content Placeholder 13" descr="Chart, line chart&#10;&#10;Description automatically generated">
            <a:extLst>
              <a:ext uri="{FF2B5EF4-FFF2-40B4-BE49-F238E27FC236}">
                <a16:creationId xmlns:a16="http://schemas.microsoft.com/office/drawing/2014/main" id="{2279A389-4CD4-484B-8005-9A36E427F5E6}"/>
              </a:ext>
            </a:extLst>
          </p:cNvPr>
          <p:cNvPicPr>
            <a:picLocks noGrp="1" noChangeAspect="1"/>
          </p:cNvPicPr>
          <p:nvPr>
            <p:ph idx="1"/>
          </p:nvPr>
        </p:nvPicPr>
        <p:blipFill>
          <a:blip r:embed="rId3"/>
          <a:stretch>
            <a:fillRect/>
          </a:stretch>
        </p:blipFill>
        <p:spPr>
          <a:xfrm>
            <a:off x="0" y="1919755"/>
            <a:ext cx="7275841" cy="4351338"/>
          </a:xfrm>
        </p:spPr>
      </p:pic>
    </p:spTree>
    <p:extLst>
      <p:ext uri="{BB962C8B-B14F-4D97-AF65-F5344CB8AC3E}">
        <p14:creationId xmlns:p14="http://schemas.microsoft.com/office/powerpoint/2010/main" val="2771662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0AA25-B947-524A-BFB8-BCFF243C7915}"/>
              </a:ext>
            </a:extLst>
          </p:cNvPr>
          <p:cNvSpPr>
            <a:spLocks noGrp="1"/>
          </p:cNvSpPr>
          <p:nvPr>
            <p:ph type="title"/>
          </p:nvPr>
        </p:nvSpPr>
        <p:spPr/>
        <p:txBody>
          <a:bodyPr/>
          <a:lstStyle/>
          <a:p>
            <a:r>
              <a:rPr lang="en-US" dirty="0"/>
              <a:t>Multi-site Beta Diversity Over Time</a:t>
            </a:r>
          </a:p>
        </p:txBody>
      </p:sp>
      <p:sp>
        <p:nvSpPr>
          <p:cNvPr id="8" name="TextBox 7">
            <a:extLst>
              <a:ext uri="{FF2B5EF4-FFF2-40B4-BE49-F238E27FC236}">
                <a16:creationId xmlns:a16="http://schemas.microsoft.com/office/drawing/2014/main" id="{AA30A362-D223-F04A-97FE-F74795EF38E1}"/>
              </a:ext>
            </a:extLst>
          </p:cNvPr>
          <p:cNvSpPr txBox="1"/>
          <p:nvPr/>
        </p:nvSpPr>
        <p:spPr>
          <a:xfrm>
            <a:off x="161365" y="1321356"/>
            <a:ext cx="874059" cy="369332"/>
          </a:xfrm>
          <a:prstGeom prst="rect">
            <a:avLst/>
          </a:prstGeom>
          <a:noFill/>
        </p:spPr>
        <p:txBody>
          <a:bodyPr wrap="square" rtlCol="0">
            <a:spAutoFit/>
          </a:bodyPr>
          <a:lstStyle/>
          <a:p>
            <a:r>
              <a:rPr lang="en-US" dirty="0"/>
              <a:t>EBS</a:t>
            </a:r>
          </a:p>
        </p:txBody>
      </p:sp>
      <p:sp>
        <p:nvSpPr>
          <p:cNvPr id="9" name="TextBox 8">
            <a:extLst>
              <a:ext uri="{FF2B5EF4-FFF2-40B4-BE49-F238E27FC236}">
                <a16:creationId xmlns:a16="http://schemas.microsoft.com/office/drawing/2014/main" id="{4B0CB8C5-4189-984E-AFA3-E61AF6138414}"/>
              </a:ext>
            </a:extLst>
          </p:cNvPr>
          <p:cNvSpPr txBox="1"/>
          <p:nvPr/>
        </p:nvSpPr>
        <p:spPr>
          <a:xfrm>
            <a:off x="7275841" y="5076727"/>
            <a:ext cx="2439009" cy="369332"/>
          </a:xfrm>
          <a:prstGeom prst="rect">
            <a:avLst/>
          </a:prstGeom>
          <a:noFill/>
        </p:spPr>
        <p:txBody>
          <a:bodyPr wrap="square" rtlCol="0">
            <a:spAutoFit/>
          </a:bodyPr>
          <a:lstStyle/>
          <a:p>
            <a:r>
              <a:rPr lang="en-US" dirty="0"/>
              <a:t>Overall Similarity Metric</a:t>
            </a:r>
          </a:p>
        </p:txBody>
      </p:sp>
      <p:sp>
        <p:nvSpPr>
          <p:cNvPr id="10" name="TextBox 9">
            <a:extLst>
              <a:ext uri="{FF2B5EF4-FFF2-40B4-BE49-F238E27FC236}">
                <a16:creationId xmlns:a16="http://schemas.microsoft.com/office/drawing/2014/main" id="{1EC0B091-F143-FA4D-831E-4DF05039C69F}"/>
              </a:ext>
            </a:extLst>
          </p:cNvPr>
          <p:cNvSpPr txBox="1"/>
          <p:nvPr/>
        </p:nvSpPr>
        <p:spPr>
          <a:xfrm>
            <a:off x="7228126" y="2460377"/>
            <a:ext cx="2949998" cy="923330"/>
          </a:xfrm>
          <a:prstGeom prst="rect">
            <a:avLst/>
          </a:prstGeom>
          <a:noFill/>
        </p:spPr>
        <p:txBody>
          <a:bodyPr wrap="square" rtlCol="0">
            <a:spAutoFit/>
          </a:bodyPr>
          <a:lstStyle/>
          <a:p>
            <a:r>
              <a:rPr lang="en-US" dirty="0"/>
              <a:t>Balanced Component of Similarity Metric (replacement)</a:t>
            </a:r>
          </a:p>
        </p:txBody>
      </p:sp>
      <p:pic>
        <p:nvPicPr>
          <p:cNvPr id="6" name="Content Placeholder 5" descr="Chart, line chart&#10;&#10;Description automatically generated">
            <a:extLst>
              <a:ext uri="{FF2B5EF4-FFF2-40B4-BE49-F238E27FC236}">
                <a16:creationId xmlns:a16="http://schemas.microsoft.com/office/drawing/2014/main" id="{0B3366A0-2064-5143-AD3F-6863054E67EB}"/>
              </a:ext>
            </a:extLst>
          </p:cNvPr>
          <p:cNvPicPr>
            <a:picLocks noGrp="1" noChangeAspect="1"/>
          </p:cNvPicPr>
          <p:nvPr>
            <p:ph idx="1"/>
          </p:nvPr>
        </p:nvPicPr>
        <p:blipFill>
          <a:blip r:embed="rId3"/>
          <a:stretch>
            <a:fillRect/>
          </a:stretch>
        </p:blipFill>
        <p:spPr>
          <a:xfrm>
            <a:off x="45891" y="1865966"/>
            <a:ext cx="6990343" cy="4351338"/>
          </a:xfrm>
        </p:spPr>
      </p:pic>
    </p:spTree>
    <p:extLst>
      <p:ext uri="{BB962C8B-B14F-4D97-AF65-F5344CB8AC3E}">
        <p14:creationId xmlns:p14="http://schemas.microsoft.com/office/powerpoint/2010/main" val="1103687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0AA25-B947-524A-BFB8-BCFF243C7915}"/>
              </a:ext>
            </a:extLst>
          </p:cNvPr>
          <p:cNvSpPr>
            <a:spLocks noGrp="1"/>
          </p:cNvSpPr>
          <p:nvPr>
            <p:ph type="title"/>
          </p:nvPr>
        </p:nvSpPr>
        <p:spPr/>
        <p:txBody>
          <a:bodyPr/>
          <a:lstStyle/>
          <a:p>
            <a:r>
              <a:rPr lang="en-US" dirty="0"/>
              <a:t>Multi-site Beta Diversity Over Time</a:t>
            </a:r>
          </a:p>
        </p:txBody>
      </p:sp>
      <p:sp>
        <p:nvSpPr>
          <p:cNvPr id="8" name="TextBox 7">
            <a:extLst>
              <a:ext uri="{FF2B5EF4-FFF2-40B4-BE49-F238E27FC236}">
                <a16:creationId xmlns:a16="http://schemas.microsoft.com/office/drawing/2014/main" id="{AA30A362-D223-F04A-97FE-F74795EF38E1}"/>
              </a:ext>
            </a:extLst>
          </p:cNvPr>
          <p:cNvSpPr txBox="1"/>
          <p:nvPr/>
        </p:nvSpPr>
        <p:spPr>
          <a:xfrm>
            <a:off x="161365" y="1321356"/>
            <a:ext cx="1559859" cy="369332"/>
          </a:xfrm>
          <a:prstGeom prst="rect">
            <a:avLst/>
          </a:prstGeom>
          <a:noFill/>
        </p:spPr>
        <p:txBody>
          <a:bodyPr wrap="square" rtlCol="0">
            <a:spAutoFit/>
          </a:bodyPr>
          <a:lstStyle/>
          <a:p>
            <a:r>
              <a:rPr lang="en-US" dirty="0"/>
              <a:t>WCANN</a:t>
            </a:r>
          </a:p>
        </p:txBody>
      </p:sp>
      <p:sp>
        <p:nvSpPr>
          <p:cNvPr id="9" name="TextBox 8">
            <a:extLst>
              <a:ext uri="{FF2B5EF4-FFF2-40B4-BE49-F238E27FC236}">
                <a16:creationId xmlns:a16="http://schemas.microsoft.com/office/drawing/2014/main" id="{4B0CB8C5-4189-984E-AFA3-E61AF6138414}"/>
              </a:ext>
            </a:extLst>
          </p:cNvPr>
          <p:cNvSpPr txBox="1"/>
          <p:nvPr/>
        </p:nvSpPr>
        <p:spPr>
          <a:xfrm>
            <a:off x="7275841" y="5076727"/>
            <a:ext cx="2439009" cy="369332"/>
          </a:xfrm>
          <a:prstGeom prst="rect">
            <a:avLst/>
          </a:prstGeom>
          <a:noFill/>
        </p:spPr>
        <p:txBody>
          <a:bodyPr wrap="square" rtlCol="0">
            <a:spAutoFit/>
          </a:bodyPr>
          <a:lstStyle/>
          <a:p>
            <a:r>
              <a:rPr lang="en-US" dirty="0"/>
              <a:t>Overall Similarity Metric</a:t>
            </a:r>
          </a:p>
        </p:txBody>
      </p:sp>
      <p:sp>
        <p:nvSpPr>
          <p:cNvPr id="10" name="TextBox 9">
            <a:extLst>
              <a:ext uri="{FF2B5EF4-FFF2-40B4-BE49-F238E27FC236}">
                <a16:creationId xmlns:a16="http://schemas.microsoft.com/office/drawing/2014/main" id="{1EC0B091-F143-FA4D-831E-4DF05039C69F}"/>
              </a:ext>
            </a:extLst>
          </p:cNvPr>
          <p:cNvSpPr txBox="1"/>
          <p:nvPr/>
        </p:nvSpPr>
        <p:spPr>
          <a:xfrm>
            <a:off x="7228126" y="2460377"/>
            <a:ext cx="2949998" cy="923330"/>
          </a:xfrm>
          <a:prstGeom prst="rect">
            <a:avLst/>
          </a:prstGeom>
          <a:noFill/>
        </p:spPr>
        <p:txBody>
          <a:bodyPr wrap="square" rtlCol="0">
            <a:spAutoFit/>
          </a:bodyPr>
          <a:lstStyle/>
          <a:p>
            <a:r>
              <a:rPr lang="en-US" dirty="0"/>
              <a:t>Balanced Component of Similarity Metric (replacement)</a:t>
            </a:r>
          </a:p>
        </p:txBody>
      </p:sp>
      <p:pic>
        <p:nvPicPr>
          <p:cNvPr id="7" name="Content Placeholder 6" descr="Chart, line chart&#10;&#10;Description automatically generated">
            <a:extLst>
              <a:ext uri="{FF2B5EF4-FFF2-40B4-BE49-F238E27FC236}">
                <a16:creationId xmlns:a16="http://schemas.microsoft.com/office/drawing/2014/main" id="{F0262F07-F76F-3A45-876C-06EAE2FC59A7}"/>
              </a:ext>
            </a:extLst>
          </p:cNvPr>
          <p:cNvPicPr>
            <a:picLocks noGrp="1" noChangeAspect="1"/>
          </p:cNvPicPr>
          <p:nvPr>
            <p:ph idx="1"/>
          </p:nvPr>
        </p:nvPicPr>
        <p:blipFill>
          <a:blip r:embed="rId3"/>
          <a:stretch>
            <a:fillRect/>
          </a:stretch>
        </p:blipFill>
        <p:spPr>
          <a:xfrm>
            <a:off x="107576" y="1999375"/>
            <a:ext cx="7150800" cy="4351338"/>
          </a:xfrm>
        </p:spPr>
      </p:pic>
    </p:spTree>
    <p:extLst>
      <p:ext uri="{BB962C8B-B14F-4D97-AF65-F5344CB8AC3E}">
        <p14:creationId xmlns:p14="http://schemas.microsoft.com/office/powerpoint/2010/main" val="3886593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D2D8-C4D2-A548-88A9-001BE8414AF9}"/>
              </a:ext>
            </a:extLst>
          </p:cNvPr>
          <p:cNvSpPr>
            <a:spLocks noGrp="1"/>
          </p:cNvSpPr>
          <p:nvPr>
            <p:ph type="title"/>
          </p:nvPr>
        </p:nvSpPr>
        <p:spPr/>
        <p:txBody>
          <a:bodyPr/>
          <a:lstStyle/>
          <a:p>
            <a:r>
              <a:rPr lang="en-US" dirty="0"/>
              <a:t>Turnover versus </a:t>
            </a:r>
            <a:r>
              <a:rPr lang="en-US" dirty="0" err="1"/>
              <a:t>nestedness</a:t>
            </a:r>
            <a:endParaRPr lang="en-US" dirty="0"/>
          </a:p>
        </p:txBody>
      </p:sp>
      <p:sp>
        <p:nvSpPr>
          <p:cNvPr id="3" name="Content Placeholder 2">
            <a:extLst>
              <a:ext uri="{FF2B5EF4-FFF2-40B4-BE49-F238E27FC236}">
                <a16:creationId xmlns:a16="http://schemas.microsoft.com/office/drawing/2014/main" id="{FEE8B962-5FC4-884C-8D9C-8768B8F80263}"/>
              </a:ext>
            </a:extLst>
          </p:cNvPr>
          <p:cNvSpPr>
            <a:spLocks noGrp="1"/>
          </p:cNvSpPr>
          <p:nvPr>
            <p:ph idx="1"/>
          </p:nvPr>
        </p:nvSpPr>
        <p:spPr/>
        <p:txBody>
          <a:bodyPr>
            <a:normAutofit fontScale="92500" lnSpcReduction="10000"/>
          </a:bodyPr>
          <a:lstStyle/>
          <a:p>
            <a:r>
              <a:rPr lang="en-US" dirty="0"/>
              <a:t>Temporal dissimilarity has two components with different implications, temporal </a:t>
            </a:r>
            <a:r>
              <a:rPr lang="en-US" dirty="0" err="1"/>
              <a:t>nestedness</a:t>
            </a:r>
            <a:r>
              <a:rPr lang="en-US" dirty="0"/>
              <a:t> (the tendency of assemblages to be subsets of one another29; TDNES) and temporal turnover (the replacement of species over time; TDTUR)30. For example, an assemblage that over time gains new species without losing any is fully temporally nested, whereas temporal turnover dominates if species gains are matched with losses—with any intermediate scenarios possible. While turnover is often a consequence of neutral dynamics or environmental sorting30, </a:t>
            </a:r>
            <a:r>
              <a:rPr lang="en-US" dirty="0" err="1"/>
              <a:t>nestedness</a:t>
            </a:r>
            <a:r>
              <a:rPr lang="en-US" dirty="0"/>
              <a:t> reflects a non-random process of species loss or gain as a consequence of any factor that promotes species filtering30. </a:t>
            </a:r>
          </a:p>
          <a:p>
            <a:r>
              <a:rPr lang="en-US" dirty="0" err="1"/>
              <a:t>Jarzyna</a:t>
            </a:r>
            <a:r>
              <a:rPr lang="en-US" dirty="0"/>
              <a:t> and </a:t>
            </a:r>
            <a:r>
              <a:rPr lang="en-US" dirty="0" err="1"/>
              <a:t>Jetz</a:t>
            </a:r>
            <a:r>
              <a:rPr lang="en-US" dirty="0"/>
              <a:t> 2018</a:t>
            </a:r>
          </a:p>
        </p:txBody>
      </p:sp>
    </p:spTree>
    <p:extLst>
      <p:ext uri="{BB962C8B-B14F-4D97-AF65-F5344CB8AC3E}">
        <p14:creationId xmlns:p14="http://schemas.microsoft.com/office/powerpoint/2010/main" val="2976925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3078-A43E-344B-9874-15D53064933E}"/>
              </a:ext>
            </a:extLst>
          </p:cNvPr>
          <p:cNvSpPr>
            <a:spLocks noGrp="1"/>
          </p:cNvSpPr>
          <p:nvPr>
            <p:ph type="title"/>
          </p:nvPr>
        </p:nvSpPr>
        <p:spPr/>
        <p:txBody>
          <a:bodyPr/>
          <a:lstStyle/>
          <a:p>
            <a:r>
              <a:rPr lang="en-US" dirty="0"/>
              <a:t>Possible Figure</a:t>
            </a:r>
          </a:p>
        </p:txBody>
      </p:sp>
      <p:pic>
        <p:nvPicPr>
          <p:cNvPr id="5" name="Content Placeholder 4" descr="A picture containing map&#10;&#10;Description automatically generated">
            <a:extLst>
              <a:ext uri="{FF2B5EF4-FFF2-40B4-BE49-F238E27FC236}">
                <a16:creationId xmlns:a16="http://schemas.microsoft.com/office/drawing/2014/main" id="{737CC04C-00BF-B845-BD05-FDBD585D1226}"/>
              </a:ext>
            </a:extLst>
          </p:cNvPr>
          <p:cNvPicPr>
            <a:picLocks noGrp="1" noChangeAspect="1"/>
          </p:cNvPicPr>
          <p:nvPr>
            <p:ph idx="1"/>
          </p:nvPr>
        </p:nvPicPr>
        <p:blipFill>
          <a:blip r:embed="rId3"/>
          <a:stretch>
            <a:fillRect/>
          </a:stretch>
        </p:blipFill>
        <p:spPr>
          <a:xfrm>
            <a:off x="6096000" y="208858"/>
            <a:ext cx="5688511" cy="6133997"/>
          </a:xfrm>
        </p:spPr>
      </p:pic>
    </p:spTree>
    <p:extLst>
      <p:ext uri="{BB962C8B-B14F-4D97-AF65-F5344CB8AC3E}">
        <p14:creationId xmlns:p14="http://schemas.microsoft.com/office/powerpoint/2010/main" val="4014778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B756-D0B6-9944-9DFE-B0A0A73A234F}"/>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C2DC4BA2-EF6D-B54A-91CC-6D85CE646695}"/>
              </a:ext>
            </a:extLst>
          </p:cNvPr>
          <p:cNvSpPr>
            <a:spLocks noGrp="1"/>
          </p:cNvSpPr>
          <p:nvPr>
            <p:ph idx="1"/>
          </p:nvPr>
        </p:nvSpPr>
        <p:spPr/>
        <p:txBody>
          <a:bodyPr>
            <a:normAutofit fontScale="92500" lnSpcReduction="20000"/>
          </a:bodyPr>
          <a:lstStyle/>
          <a:p>
            <a:r>
              <a:rPr lang="en-US" dirty="0"/>
              <a:t>Collect regional species abundance data for appropriate years (Batt 2017)</a:t>
            </a:r>
          </a:p>
          <a:p>
            <a:r>
              <a:rPr lang="en-US" dirty="0"/>
              <a:t>Find out which hauls are in which cells</a:t>
            </a:r>
          </a:p>
          <a:p>
            <a:r>
              <a:rPr lang="en-US" dirty="0"/>
              <a:t>Delete under-sampled cells (less than 3 hauls per year)</a:t>
            </a:r>
          </a:p>
          <a:p>
            <a:r>
              <a:rPr lang="en-US" dirty="0"/>
              <a:t>Rarefaction for species richness (randomly sample using species accumulation curve)</a:t>
            </a:r>
          </a:p>
          <a:p>
            <a:r>
              <a:rPr lang="en-US" dirty="0"/>
              <a:t>Rarefaction for beta diversity (haven’t figured this out yet, but I think it’s just randomly sampling again?)</a:t>
            </a:r>
          </a:p>
          <a:p>
            <a:r>
              <a:rPr lang="en-US" dirty="0"/>
              <a:t>Beta diversity across whole region per year</a:t>
            </a:r>
          </a:p>
          <a:p>
            <a:r>
              <a:rPr lang="en-US" dirty="0"/>
              <a:t>How does beta diversity change over time?</a:t>
            </a:r>
          </a:p>
          <a:p>
            <a:r>
              <a:rPr lang="en-US" dirty="0"/>
              <a:t>Another way to look at this, how do parameters of distance decay change over time?</a:t>
            </a:r>
          </a:p>
        </p:txBody>
      </p:sp>
    </p:spTree>
    <p:extLst>
      <p:ext uri="{BB962C8B-B14F-4D97-AF65-F5344CB8AC3E}">
        <p14:creationId xmlns:p14="http://schemas.microsoft.com/office/powerpoint/2010/main" val="3727328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327277-B954-764B-8141-A5C83A238B49}"/>
              </a:ext>
            </a:extLst>
          </p:cNvPr>
          <p:cNvSpPr>
            <a:spLocks noGrp="1"/>
          </p:cNvSpPr>
          <p:nvPr>
            <p:ph idx="1"/>
          </p:nvPr>
        </p:nvSpPr>
        <p:spPr>
          <a:xfrm>
            <a:off x="838200" y="1825624"/>
            <a:ext cx="5257800" cy="4562165"/>
          </a:xfrm>
        </p:spPr>
        <p:txBody>
          <a:bodyPr>
            <a:normAutofit lnSpcReduction="10000"/>
          </a:bodyPr>
          <a:lstStyle/>
          <a:p>
            <a:r>
              <a:rPr lang="en-US" dirty="0"/>
              <a:t>Homogenization versus differentiation</a:t>
            </a:r>
          </a:p>
          <a:p>
            <a:r>
              <a:rPr lang="en-US" dirty="0"/>
              <a:t>Beta diversity (Jaccard similarity) between all possible pairs of cells in an ocean basin</a:t>
            </a:r>
          </a:p>
          <a:p>
            <a:r>
              <a:rPr lang="en-US" dirty="0"/>
              <a:t>Use distance decay plots to compare decay parameters across time</a:t>
            </a:r>
          </a:p>
          <a:p>
            <a:r>
              <a:rPr lang="en-US" dirty="0"/>
              <a:t>Partition beta diversity into turnover &amp; </a:t>
            </a:r>
            <a:r>
              <a:rPr lang="en-US" dirty="0" err="1"/>
              <a:t>nestedness</a:t>
            </a:r>
            <a:r>
              <a:rPr lang="en-US" dirty="0"/>
              <a:t> </a:t>
            </a:r>
            <a:r>
              <a:rPr lang="en-US" sz="1300" dirty="0" err="1"/>
              <a:t>Baselga</a:t>
            </a:r>
            <a:r>
              <a:rPr lang="en-US" sz="1300" dirty="0"/>
              <a:t> 2010 </a:t>
            </a:r>
            <a:r>
              <a:rPr lang="en-US" sz="1300" dirty="0" err="1"/>
              <a:t>Baiser</a:t>
            </a:r>
            <a:r>
              <a:rPr lang="en-US" sz="1300" dirty="0"/>
              <a:t> et al. 2012</a:t>
            </a:r>
          </a:p>
        </p:txBody>
      </p:sp>
      <p:sp>
        <p:nvSpPr>
          <p:cNvPr id="2" name="Title 1">
            <a:extLst>
              <a:ext uri="{FF2B5EF4-FFF2-40B4-BE49-F238E27FC236}">
                <a16:creationId xmlns:a16="http://schemas.microsoft.com/office/drawing/2014/main" id="{C407B1DC-088A-244B-A956-11AE3AD2673D}"/>
              </a:ext>
            </a:extLst>
          </p:cNvPr>
          <p:cNvSpPr>
            <a:spLocks noGrp="1"/>
          </p:cNvSpPr>
          <p:nvPr>
            <p:ph type="title"/>
          </p:nvPr>
        </p:nvSpPr>
        <p:spPr>
          <a:xfrm>
            <a:off x="838200" y="481237"/>
            <a:ext cx="10515600" cy="1325563"/>
          </a:xfrm>
        </p:spPr>
        <p:txBody>
          <a:bodyPr>
            <a:normAutofit/>
          </a:bodyPr>
          <a:lstStyle/>
          <a:p>
            <a:r>
              <a:rPr lang="en-US" dirty="0"/>
              <a:t>Spatial trends in beta diversity through time</a:t>
            </a:r>
          </a:p>
        </p:txBody>
      </p:sp>
      <p:cxnSp>
        <p:nvCxnSpPr>
          <p:cNvPr id="5" name="Straight Arrow Connector 4">
            <a:extLst>
              <a:ext uri="{FF2B5EF4-FFF2-40B4-BE49-F238E27FC236}">
                <a16:creationId xmlns:a16="http://schemas.microsoft.com/office/drawing/2014/main" id="{59D28FEE-D515-784F-998B-308EAAD270E6}"/>
              </a:ext>
            </a:extLst>
          </p:cNvPr>
          <p:cNvCxnSpPr/>
          <p:nvPr/>
        </p:nvCxnSpPr>
        <p:spPr>
          <a:xfrm>
            <a:off x="7373257" y="5050971"/>
            <a:ext cx="37446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B7306D-AD47-5D45-989B-DF8AAF87FBB5}"/>
              </a:ext>
            </a:extLst>
          </p:cNvPr>
          <p:cNvCxnSpPr>
            <a:cxnSpLocks/>
          </p:cNvCxnSpPr>
          <p:nvPr/>
        </p:nvCxnSpPr>
        <p:spPr>
          <a:xfrm flipV="1">
            <a:off x="7373257" y="1959429"/>
            <a:ext cx="0" cy="309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DC1C92-BAE8-9B4E-B076-32C36E8F63A1}"/>
              </a:ext>
            </a:extLst>
          </p:cNvPr>
          <p:cNvSpPr txBox="1"/>
          <p:nvPr/>
        </p:nvSpPr>
        <p:spPr>
          <a:xfrm>
            <a:off x="7707086" y="5210629"/>
            <a:ext cx="2873828" cy="369332"/>
          </a:xfrm>
          <a:prstGeom prst="rect">
            <a:avLst/>
          </a:prstGeom>
          <a:noFill/>
        </p:spPr>
        <p:txBody>
          <a:bodyPr wrap="square" rtlCol="0">
            <a:spAutoFit/>
          </a:bodyPr>
          <a:lstStyle/>
          <a:p>
            <a:r>
              <a:rPr lang="en-US" dirty="0"/>
              <a:t>Distance between grid cells</a:t>
            </a:r>
          </a:p>
        </p:txBody>
      </p:sp>
      <p:sp>
        <p:nvSpPr>
          <p:cNvPr id="14" name="TextBox 13">
            <a:extLst>
              <a:ext uri="{FF2B5EF4-FFF2-40B4-BE49-F238E27FC236}">
                <a16:creationId xmlns:a16="http://schemas.microsoft.com/office/drawing/2014/main" id="{6C326D2D-FEF8-AF4D-BB34-A9EEA52C9377}"/>
              </a:ext>
            </a:extLst>
          </p:cNvPr>
          <p:cNvSpPr txBox="1"/>
          <p:nvPr/>
        </p:nvSpPr>
        <p:spPr>
          <a:xfrm rot="16200000">
            <a:off x="5628045" y="3335048"/>
            <a:ext cx="2873828" cy="369332"/>
          </a:xfrm>
          <a:prstGeom prst="rect">
            <a:avLst/>
          </a:prstGeom>
          <a:noFill/>
        </p:spPr>
        <p:txBody>
          <a:bodyPr wrap="square" rtlCol="0">
            <a:spAutoFit/>
          </a:bodyPr>
          <a:lstStyle/>
          <a:p>
            <a:pPr algn="ctr"/>
            <a:r>
              <a:rPr lang="en-US" dirty="0"/>
              <a:t>Jaccard similarity</a:t>
            </a:r>
          </a:p>
        </p:txBody>
      </p:sp>
      <p:sp>
        <p:nvSpPr>
          <p:cNvPr id="22" name="Freeform 21">
            <a:extLst>
              <a:ext uri="{FF2B5EF4-FFF2-40B4-BE49-F238E27FC236}">
                <a16:creationId xmlns:a16="http://schemas.microsoft.com/office/drawing/2014/main" id="{CA648452-ED13-5041-ADB1-F8487770BB1C}"/>
              </a:ext>
            </a:extLst>
          </p:cNvPr>
          <p:cNvSpPr/>
          <p:nvPr/>
        </p:nvSpPr>
        <p:spPr>
          <a:xfrm>
            <a:off x="7489371" y="2235200"/>
            <a:ext cx="3541486" cy="870857"/>
          </a:xfrm>
          <a:custGeom>
            <a:avLst/>
            <a:gdLst>
              <a:gd name="connsiteX0" fmla="*/ 0 w 3541486"/>
              <a:gd name="connsiteY0" fmla="*/ 0 h 870857"/>
              <a:gd name="connsiteX1" fmla="*/ 1538515 w 3541486"/>
              <a:gd name="connsiteY1" fmla="*/ 304800 h 870857"/>
              <a:gd name="connsiteX2" fmla="*/ 3149600 w 3541486"/>
              <a:gd name="connsiteY2" fmla="*/ 769257 h 870857"/>
              <a:gd name="connsiteX3" fmla="*/ 3541486 w 3541486"/>
              <a:gd name="connsiteY3" fmla="*/ 870857 h 870857"/>
            </a:gdLst>
            <a:ahLst/>
            <a:cxnLst>
              <a:cxn ang="0">
                <a:pos x="connsiteX0" y="connsiteY0"/>
              </a:cxn>
              <a:cxn ang="0">
                <a:pos x="connsiteX1" y="connsiteY1"/>
              </a:cxn>
              <a:cxn ang="0">
                <a:pos x="connsiteX2" y="connsiteY2"/>
              </a:cxn>
              <a:cxn ang="0">
                <a:pos x="connsiteX3" y="connsiteY3"/>
              </a:cxn>
            </a:cxnLst>
            <a:rect l="l" t="t" r="r" b="b"/>
            <a:pathLst>
              <a:path w="3541486" h="870857">
                <a:moveTo>
                  <a:pt x="0" y="0"/>
                </a:moveTo>
                <a:cubicBezTo>
                  <a:pt x="506791" y="88295"/>
                  <a:pt x="1013582" y="176591"/>
                  <a:pt x="1538515" y="304800"/>
                </a:cubicBezTo>
                <a:cubicBezTo>
                  <a:pt x="2063448" y="433009"/>
                  <a:pt x="2815772" y="674914"/>
                  <a:pt x="3149600" y="769257"/>
                </a:cubicBezTo>
                <a:cubicBezTo>
                  <a:pt x="3483429" y="863600"/>
                  <a:pt x="3512457" y="867228"/>
                  <a:pt x="3541486" y="870857"/>
                </a:cubicBezTo>
              </a:path>
            </a:pathLst>
          </a:custGeom>
          <a:no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A5A7ECE0-51D7-0143-A56F-A9245A8E58B6}"/>
              </a:ext>
            </a:extLst>
          </p:cNvPr>
          <p:cNvSpPr/>
          <p:nvPr/>
        </p:nvSpPr>
        <p:spPr>
          <a:xfrm>
            <a:off x="7431314" y="2394857"/>
            <a:ext cx="1277257" cy="2663313"/>
          </a:xfrm>
          <a:custGeom>
            <a:avLst/>
            <a:gdLst>
              <a:gd name="connsiteX0" fmla="*/ 0 w 1277257"/>
              <a:gd name="connsiteY0" fmla="*/ 0 h 2663313"/>
              <a:gd name="connsiteX1" fmla="*/ 290286 w 1277257"/>
              <a:gd name="connsiteY1" fmla="*/ 2249714 h 2663313"/>
              <a:gd name="connsiteX2" fmla="*/ 1277257 w 1277257"/>
              <a:gd name="connsiteY2" fmla="*/ 2656114 h 2663313"/>
            </a:gdLst>
            <a:ahLst/>
            <a:cxnLst>
              <a:cxn ang="0">
                <a:pos x="connsiteX0" y="connsiteY0"/>
              </a:cxn>
              <a:cxn ang="0">
                <a:pos x="connsiteX1" y="connsiteY1"/>
              </a:cxn>
              <a:cxn ang="0">
                <a:pos x="connsiteX2" y="connsiteY2"/>
              </a:cxn>
            </a:cxnLst>
            <a:rect l="l" t="t" r="r" b="b"/>
            <a:pathLst>
              <a:path w="1277257" h="2663313">
                <a:moveTo>
                  <a:pt x="0" y="0"/>
                </a:moveTo>
                <a:cubicBezTo>
                  <a:pt x="38705" y="903514"/>
                  <a:pt x="77410" y="1807028"/>
                  <a:pt x="290286" y="2249714"/>
                </a:cubicBezTo>
                <a:cubicBezTo>
                  <a:pt x="503162" y="2692400"/>
                  <a:pt x="890209" y="2674257"/>
                  <a:pt x="1277257" y="2656114"/>
                </a:cubicBezTo>
              </a:path>
            </a:pathLst>
          </a:custGeom>
          <a:no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54DDB04B-884D-1547-9556-6515D3B5D9DC}"/>
              </a:ext>
            </a:extLst>
          </p:cNvPr>
          <p:cNvSpPr/>
          <p:nvPr/>
        </p:nvSpPr>
        <p:spPr>
          <a:xfrm>
            <a:off x="7503886" y="2293257"/>
            <a:ext cx="3686628" cy="2641600"/>
          </a:xfrm>
          <a:custGeom>
            <a:avLst/>
            <a:gdLst>
              <a:gd name="connsiteX0" fmla="*/ 0 w 3686628"/>
              <a:gd name="connsiteY0" fmla="*/ 0 h 2641600"/>
              <a:gd name="connsiteX1" fmla="*/ 1277257 w 3686628"/>
              <a:gd name="connsiteY1" fmla="*/ 1741714 h 2641600"/>
              <a:gd name="connsiteX2" fmla="*/ 3686628 w 3686628"/>
              <a:gd name="connsiteY2" fmla="*/ 2641600 h 2641600"/>
            </a:gdLst>
            <a:ahLst/>
            <a:cxnLst>
              <a:cxn ang="0">
                <a:pos x="connsiteX0" y="connsiteY0"/>
              </a:cxn>
              <a:cxn ang="0">
                <a:pos x="connsiteX1" y="connsiteY1"/>
              </a:cxn>
              <a:cxn ang="0">
                <a:pos x="connsiteX2" y="connsiteY2"/>
              </a:cxn>
            </a:cxnLst>
            <a:rect l="l" t="t" r="r" b="b"/>
            <a:pathLst>
              <a:path w="3686628" h="2641600">
                <a:moveTo>
                  <a:pt x="0" y="0"/>
                </a:moveTo>
                <a:cubicBezTo>
                  <a:pt x="331409" y="650723"/>
                  <a:pt x="662819" y="1301447"/>
                  <a:pt x="1277257" y="1741714"/>
                </a:cubicBezTo>
                <a:cubicBezTo>
                  <a:pt x="1891695" y="2181981"/>
                  <a:pt x="2789161" y="2411790"/>
                  <a:pt x="3686628" y="2641600"/>
                </a:cubicBezTo>
              </a:path>
            </a:pathLst>
          </a:custGeom>
          <a:noFill/>
          <a:ln w="222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835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776D-3E8B-3049-BBEC-A7CB1A36B72E}"/>
              </a:ext>
            </a:extLst>
          </p:cNvPr>
          <p:cNvSpPr>
            <a:spLocks noGrp="1"/>
          </p:cNvSpPr>
          <p:nvPr>
            <p:ph type="title"/>
          </p:nvPr>
        </p:nvSpPr>
        <p:spPr/>
        <p:txBody>
          <a:bodyPr/>
          <a:lstStyle/>
          <a:p>
            <a:r>
              <a:rPr lang="en-US" dirty="0"/>
              <a:t>Homogenization or Differentiation</a:t>
            </a:r>
          </a:p>
        </p:txBody>
      </p:sp>
      <p:sp>
        <p:nvSpPr>
          <p:cNvPr id="3" name="Content Placeholder 2">
            <a:extLst>
              <a:ext uri="{FF2B5EF4-FFF2-40B4-BE49-F238E27FC236}">
                <a16:creationId xmlns:a16="http://schemas.microsoft.com/office/drawing/2014/main" id="{EB966384-D681-BC4A-94B7-7222931DF6F7}"/>
              </a:ext>
            </a:extLst>
          </p:cNvPr>
          <p:cNvSpPr>
            <a:spLocks noGrp="1"/>
          </p:cNvSpPr>
          <p:nvPr>
            <p:ph idx="1"/>
          </p:nvPr>
        </p:nvSpPr>
        <p:spPr/>
        <p:txBody>
          <a:bodyPr/>
          <a:lstStyle/>
          <a:p>
            <a:r>
              <a:rPr lang="en-US" dirty="0"/>
              <a:t>Are communities of species becoming more or less unique across space?</a:t>
            </a:r>
          </a:p>
          <a:p>
            <a:endParaRPr lang="en-US" dirty="0"/>
          </a:p>
        </p:txBody>
      </p:sp>
      <p:sp>
        <p:nvSpPr>
          <p:cNvPr id="10" name="Rectangle 9">
            <a:extLst>
              <a:ext uri="{FF2B5EF4-FFF2-40B4-BE49-F238E27FC236}">
                <a16:creationId xmlns:a16="http://schemas.microsoft.com/office/drawing/2014/main" id="{8F94382F-17C0-DF4B-AD28-BF3B8A313823}"/>
              </a:ext>
            </a:extLst>
          </p:cNvPr>
          <p:cNvSpPr>
            <a:spLocks noChangeAspect="1"/>
          </p:cNvSpPr>
          <p:nvPr/>
        </p:nvSpPr>
        <p:spPr>
          <a:xfrm>
            <a:off x="2300500" y="387092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DCC0D1-9B9E-4547-9785-F06963BAD8AE}"/>
              </a:ext>
            </a:extLst>
          </p:cNvPr>
          <p:cNvSpPr>
            <a:spLocks noChangeAspect="1"/>
          </p:cNvSpPr>
          <p:nvPr/>
        </p:nvSpPr>
        <p:spPr>
          <a:xfrm>
            <a:off x="2300500" y="4237949"/>
            <a:ext cx="365760"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9ACB1A-B07C-714D-B2E0-37BBDDF664E8}"/>
              </a:ext>
            </a:extLst>
          </p:cNvPr>
          <p:cNvSpPr>
            <a:spLocks noChangeAspect="1"/>
          </p:cNvSpPr>
          <p:nvPr/>
        </p:nvSpPr>
        <p:spPr>
          <a:xfrm>
            <a:off x="2300500" y="4604972"/>
            <a:ext cx="365760" cy="365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644F53-EF64-AC43-8BF3-4830DC08FE78}"/>
              </a:ext>
            </a:extLst>
          </p:cNvPr>
          <p:cNvSpPr>
            <a:spLocks noChangeAspect="1"/>
          </p:cNvSpPr>
          <p:nvPr/>
        </p:nvSpPr>
        <p:spPr>
          <a:xfrm>
            <a:off x="1934740" y="3870926"/>
            <a:ext cx="365760" cy="3657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124557-82AD-4B41-9515-5CA2F3EC7EE5}"/>
              </a:ext>
            </a:extLst>
          </p:cNvPr>
          <p:cNvSpPr>
            <a:spLocks noChangeAspect="1"/>
          </p:cNvSpPr>
          <p:nvPr/>
        </p:nvSpPr>
        <p:spPr>
          <a:xfrm>
            <a:off x="1934740" y="423794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351B42-B424-F34E-9802-01BC53046588}"/>
              </a:ext>
            </a:extLst>
          </p:cNvPr>
          <p:cNvSpPr>
            <a:spLocks noChangeAspect="1"/>
          </p:cNvSpPr>
          <p:nvPr/>
        </p:nvSpPr>
        <p:spPr>
          <a:xfrm>
            <a:off x="1934740" y="460497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2E4E67-E60D-6449-AB61-819A715CC69B}"/>
              </a:ext>
            </a:extLst>
          </p:cNvPr>
          <p:cNvSpPr>
            <a:spLocks noChangeAspect="1"/>
          </p:cNvSpPr>
          <p:nvPr/>
        </p:nvSpPr>
        <p:spPr>
          <a:xfrm>
            <a:off x="1568980" y="3870926"/>
            <a:ext cx="365760" cy="3657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F60730-D11F-3140-9040-D755D874DE3D}"/>
              </a:ext>
            </a:extLst>
          </p:cNvPr>
          <p:cNvSpPr>
            <a:spLocks noChangeAspect="1"/>
          </p:cNvSpPr>
          <p:nvPr/>
        </p:nvSpPr>
        <p:spPr>
          <a:xfrm>
            <a:off x="1568980" y="423794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7D28829-C74E-C94A-AA82-05068124C56E}"/>
              </a:ext>
            </a:extLst>
          </p:cNvPr>
          <p:cNvSpPr>
            <a:spLocks noChangeAspect="1"/>
          </p:cNvSpPr>
          <p:nvPr/>
        </p:nvSpPr>
        <p:spPr>
          <a:xfrm>
            <a:off x="1568980" y="4604972"/>
            <a:ext cx="365760" cy="3657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761C2C-4B87-A941-A73F-D1D70ADB7718}"/>
              </a:ext>
            </a:extLst>
          </p:cNvPr>
          <p:cNvSpPr txBox="1"/>
          <p:nvPr/>
        </p:nvSpPr>
        <p:spPr>
          <a:xfrm>
            <a:off x="10272156" y="2850078"/>
            <a:ext cx="1698171" cy="369332"/>
          </a:xfrm>
          <a:prstGeom prst="rect">
            <a:avLst/>
          </a:prstGeom>
          <a:noFill/>
        </p:spPr>
        <p:txBody>
          <a:bodyPr wrap="square" rtlCol="0">
            <a:spAutoFit/>
          </a:bodyPr>
          <a:lstStyle/>
          <a:p>
            <a:r>
              <a:rPr lang="en-US" dirty="0"/>
              <a:t>Differentiation</a:t>
            </a:r>
          </a:p>
        </p:txBody>
      </p:sp>
      <p:sp>
        <p:nvSpPr>
          <p:cNvPr id="21" name="TextBox 20">
            <a:extLst>
              <a:ext uri="{FF2B5EF4-FFF2-40B4-BE49-F238E27FC236}">
                <a16:creationId xmlns:a16="http://schemas.microsoft.com/office/drawing/2014/main" id="{D9EEE80B-3900-0544-96A5-58E4F079AE5A}"/>
              </a:ext>
            </a:extLst>
          </p:cNvPr>
          <p:cNvSpPr txBox="1"/>
          <p:nvPr/>
        </p:nvSpPr>
        <p:spPr>
          <a:xfrm>
            <a:off x="10331532" y="5626925"/>
            <a:ext cx="1860468" cy="369332"/>
          </a:xfrm>
          <a:prstGeom prst="rect">
            <a:avLst/>
          </a:prstGeom>
          <a:noFill/>
        </p:spPr>
        <p:txBody>
          <a:bodyPr wrap="square" rtlCol="0">
            <a:spAutoFit/>
          </a:bodyPr>
          <a:lstStyle/>
          <a:p>
            <a:r>
              <a:rPr lang="en-US" dirty="0"/>
              <a:t>Homogenization</a:t>
            </a:r>
          </a:p>
        </p:txBody>
      </p:sp>
      <p:sp>
        <p:nvSpPr>
          <p:cNvPr id="22" name="Rectangle 21">
            <a:extLst>
              <a:ext uri="{FF2B5EF4-FFF2-40B4-BE49-F238E27FC236}">
                <a16:creationId xmlns:a16="http://schemas.microsoft.com/office/drawing/2014/main" id="{47FDF469-7E7C-3843-8EB3-BF126555FF05}"/>
              </a:ext>
            </a:extLst>
          </p:cNvPr>
          <p:cNvSpPr>
            <a:spLocks noChangeAspect="1"/>
          </p:cNvSpPr>
          <p:nvPr/>
        </p:nvSpPr>
        <p:spPr>
          <a:xfrm>
            <a:off x="4853346" y="512896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40D7BD-3745-7E49-B67F-7B45C477A111}"/>
              </a:ext>
            </a:extLst>
          </p:cNvPr>
          <p:cNvSpPr>
            <a:spLocks noChangeAspect="1"/>
          </p:cNvSpPr>
          <p:nvPr/>
        </p:nvSpPr>
        <p:spPr>
          <a:xfrm>
            <a:off x="4853346" y="5495992"/>
            <a:ext cx="365760"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530A932-A7EC-4D49-9A75-52B697EBB293}"/>
              </a:ext>
            </a:extLst>
          </p:cNvPr>
          <p:cNvSpPr>
            <a:spLocks noChangeAspect="1"/>
          </p:cNvSpPr>
          <p:nvPr/>
        </p:nvSpPr>
        <p:spPr>
          <a:xfrm>
            <a:off x="4853346" y="5863015"/>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112AD3-CD93-2C4D-BFF2-534E7DD501E3}"/>
              </a:ext>
            </a:extLst>
          </p:cNvPr>
          <p:cNvSpPr>
            <a:spLocks noChangeAspect="1"/>
          </p:cNvSpPr>
          <p:nvPr/>
        </p:nvSpPr>
        <p:spPr>
          <a:xfrm>
            <a:off x="4487586" y="5128969"/>
            <a:ext cx="365760" cy="3657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39C0FF-848F-A546-9D52-2DA2FD4E39AD}"/>
              </a:ext>
            </a:extLst>
          </p:cNvPr>
          <p:cNvSpPr>
            <a:spLocks noChangeAspect="1"/>
          </p:cNvSpPr>
          <p:nvPr/>
        </p:nvSpPr>
        <p:spPr>
          <a:xfrm>
            <a:off x="4487586" y="549599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2FB2920-6D22-0F49-B55C-84AD27E24489}"/>
              </a:ext>
            </a:extLst>
          </p:cNvPr>
          <p:cNvSpPr>
            <a:spLocks noChangeAspect="1"/>
          </p:cNvSpPr>
          <p:nvPr/>
        </p:nvSpPr>
        <p:spPr>
          <a:xfrm>
            <a:off x="4487586" y="5863015"/>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3F54EF-1A3F-974D-A5DC-A2EAAD756A1F}"/>
              </a:ext>
            </a:extLst>
          </p:cNvPr>
          <p:cNvSpPr>
            <a:spLocks noChangeAspect="1"/>
          </p:cNvSpPr>
          <p:nvPr/>
        </p:nvSpPr>
        <p:spPr>
          <a:xfrm>
            <a:off x="4121826" y="512896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7D80838-D760-344E-9963-D4216B4A72B8}"/>
              </a:ext>
            </a:extLst>
          </p:cNvPr>
          <p:cNvSpPr>
            <a:spLocks noChangeAspect="1"/>
          </p:cNvSpPr>
          <p:nvPr/>
        </p:nvSpPr>
        <p:spPr>
          <a:xfrm>
            <a:off x="4121826" y="549599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FDC5E95-B1BA-8D4A-8362-20B55099CCAA}"/>
              </a:ext>
            </a:extLst>
          </p:cNvPr>
          <p:cNvSpPr>
            <a:spLocks noChangeAspect="1"/>
          </p:cNvSpPr>
          <p:nvPr/>
        </p:nvSpPr>
        <p:spPr>
          <a:xfrm>
            <a:off x="4121826" y="5863015"/>
            <a:ext cx="365760" cy="3657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75674071-3DC3-0441-AA4E-BA49AED79F02}"/>
              </a:ext>
            </a:extLst>
          </p:cNvPr>
          <p:cNvGrpSpPr/>
          <p:nvPr/>
        </p:nvGrpSpPr>
        <p:grpSpPr>
          <a:xfrm>
            <a:off x="6176901" y="5128969"/>
            <a:ext cx="1097280" cy="1099806"/>
            <a:chOff x="6176901" y="5128969"/>
            <a:chExt cx="1097280" cy="1099806"/>
          </a:xfrm>
        </p:grpSpPr>
        <p:sp>
          <p:nvSpPr>
            <p:cNvPr id="31" name="Rectangle 30">
              <a:extLst>
                <a:ext uri="{FF2B5EF4-FFF2-40B4-BE49-F238E27FC236}">
                  <a16:creationId xmlns:a16="http://schemas.microsoft.com/office/drawing/2014/main" id="{698A912A-4348-4F43-81D0-25104EE809A8}"/>
                </a:ext>
              </a:extLst>
            </p:cNvPr>
            <p:cNvSpPr>
              <a:spLocks noChangeAspect="1"/>
            </p:cNvSpPr>
            <p:nvPr/>
          </p:nvSpPr>
          <p:spPr>
            <a:xfrm>
              <a:off x="6908421" y="512896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0C3BF9F-9944-6844-A71F-6A1CA3BA14BF}"/>
                </a:ext>
              </a:extLst>
            </p:cNvPr>
            <p:cNvSpPr>
              <a:spLocks noChangeAspect="1"/>
            </p:cNvSpPr>
            <p:nvPr/>
          </p:nvSpPr>
          <p:spPr>
            <a:xfrm>
              <a:off x="6908421" y="5495992"/>
              <a:ext cx="365760"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21AC031-4267-A144-9A85-75817C7B97CB}"/>
                </a:ext>
              </a:extLst>
            </p:cNvPr>
            <p:cNvSpPr>
              <a:spLocks noChangeAspect="1"/>
            </p:cNvSpPr>
            <p:nvPr/>
          </p:nvSpPr>
          <p:spPr>
            <a:xfrm>
              <a:off x="6908421" y="5863015"/>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1AE133B-C28A-5A4E-A887-4BD204B7FB82}"/>
                </a:ext>
              </a:extLst>
            </p:cNvPr>
            <p:cNvSpPr>
              <a:spLocks noChangeAspect="1"/>
            </p:cNvSpPr>
            <p:nvPr/>
          </p:nvSpPr>
          <p:spPr>
            <a:xfrm>
              <a:off x="6542661" y="5128969"/>
              <a:ext cx="365760" cy="3657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D0600E2-3FF9-9042-9092-D6889AB64F4F}"/>
                </a:ext>
              </a:extLst>
            </p:cNvPr>
            <p:cNvSpPr>
              <a:spLocks noChangeAspect="1"/>
            </p:cNvSpPr>
            <p:nvPr/>
          </p:nvSpPr>
          <p:spPr>
            <a:xfrm>
              <a:off x="6542661" y="549599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DDFBC5B-ADF5-4E48-B611-0C6127DCEE84}"/>
                </a:ext>
              </a:extLst>
            </p:cNvPr>
            <p:cNvSpPr>
              <a:spLocks noChangeAspect="1"/>
            </p:cNvSpPr>
            <p:nvPr/>
          </p:nvSpPr>
          <p:spPr>
            <a:xfrm>
              <a:off x="6542661" y="5863015"/>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0B833BD-A465-5645-83B7-81E07C57BA1D}"/>
                </a:ext>
              </a:extLst>
            </p:cNvPr>
            <p:cNvSpPr>
              <a:spLocks noChangeAspect="1"/>
            </p:cNvSpPr>
            <p:nvPr/>
          </p:nvSpPr>
          <p:spPr>
            <a:xfrm>
              <a:off x="6176901" y="512896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9269D41-66BC-8542-9B1C-5BB659494885}"/>
                </a:ext>
              </a:extLst>
            </p:cNvPr>
            <p:cNvSpPr>
              <a:spLocks noChangeAspect="1"/>
            </p:cNvSpPr>
            <p:nvPr/>
          </p:nvSpPr>
          <p:spPr>
            <a:xfrm>
              <a:off x="6176901" y="549599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648E0D0-A58D-3B4D-A70C-3CCA7E95942C}"/>
                </a:ext>
              </a:extLst>
            </p:cNvPr>
            <p:cNvSpPr>
              <a:spLocks noChangeAspect="1"/>
            </p:cNvSpPr>
            <p:nvPr/>
          </p:nvSpPr>
          <p:spPr>
            <a:xfrm>
              <a:off x="6176901" y="5863015"/>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6A5A8C06-1B3E-8048-900D-F8268319AE95}"/>
              </a:ext>
            </a:extLst>
          </p:cNvPr>
          <p:cNvSpPr>
            <a:spLocks noChangeAspect="1"/>
          </p:cNvSpPr>
          <p:nvPr/>
        </p:nvSpPr>
        <p:spPr>
          <a:xfrm>
            <a:off x="9045607" y="512896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F98A3CC-9999-C748-9B90-F73B32FBE646}"/>
              </a:ext>
            </a:extLst>
          </p:cNvPr>
          <p:cNvSpPr>
            <a:spLocks noChangeAspect="1"/>
          </p:cNvSpPr>
          <p:nvPr/>
        </p:nvSpPr>
        <p:spPr>
          <a:xfrm>
            <a:off x="9045607" y="549599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470B2D-7C55-DB41-8603-37BFE2CBA83F}"/>
              </a:ext>
            </a:extLst>
          </p:cNvPr>
          <p:cNvSpPr>
            <a:spLocks noChangeAspect="1"/>
          </p:cNvSpPr>
          <p:nvPr/>
        </p:nvSpPr>
        <p:spPr>
          <a:xfrm>
            <a:off x="9045607" y="5863015"/>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A9E9C53-3487-974B-BB82-23DB492C1195}"/>
              </a:ext>
            </a:extLst>
          </p:cNvPr>
          <p:cNvSpPr>
            <a:spLocks noChangeAspect="1"/>
          </p:cNvSpPr>
          <p:nvPr/>
        </p:nvSpPr>
        <p:spPr>
          <a:xfrm>
            <a:off x="8679847" y="5128969"/>
            <a:ext cx="365760" cy="3657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28BDD53-5E7A-7047-8CB3-3A9B436DF980}"/>
              </a:ext>
            </a:extLst>
          </p:cNvPr>
          <p:cNvSpPr>
            <a:spLocks noChangeAspect="1"/>
          </p:cNvSpPr>
          <p:nvPr/>
        </p:nvSpPr>
        <p:spPr>
          <a:xfrm>
            <a:off x="8679847" y="549599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0794AF2-C2C8-CD4C-8CE4-B08D555F7BBB}"/>
              </a:ext>
            </a:extLst>
          </p:cNvPr>
          <p:cNvSpPr>
            <a:spLocks noChangeAspect="1"/>
          </p:cNvSpPr>
          <p:nvPr/>
        </p:nvSpPr>
        <p:spPr>
          <a:xfrm>
            <a:off x="8679847" y="5863015"/>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309C739-1D60-D74E-A250-07AE55C6F358}"/>
              </a:ext>
            </a:extLst>
          </p:cNvPr>
          <p:cNvSpPr>
            <a:spLocks noChangeAspect="1"/>
          </p:cNvSpPr>
          <p:nvPr/>
        </p:nvSpPr>
        <p:spPr>
          <a:xfrm>
            <a:off x="8314087" y="512896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76FAE68-8E89-B047-8021-FF2F3899576D}"/>
              </a:ext>
            </a:extLst>
          </p:cNvPr>
          <p:cNvSpPr>
            <a:spLocks noChangeAspect="1"/>
          </p:cNvSpPr>
          <p:nvPr/>
        </p:nvSpPr>
        <p:spPr>
          <a:xfrm>
            <a:off x="8314087" y="549599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D5AE2BC-FC8E-1746-B2F9-945732E9CD38}"/>
              </a:ext>
            </a:extLst>
          </p:cNvPr>
          <p:cNvSpPr>
            <a:spLocks noChangeAspect="1"/>
          </p:cNvSpPr>
          <p:nvPr/>
        </p:nvSpPr>
        <p:spPr>
          <a:xfrm>
            <a:off x="8314087" y="5863015"/>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83C9250-B92E-714A-81CD-64E4F592B409}"/>
              </a:ext>
            </a:extLst>
          </p:cNvPr>
          <p:cNvSpPr>
            <a:spLocks noChangeAspect="1"/>
          </p:cNvSpPr>
          <p:nvPr/>
        </p:nvSpPr>
        <p:spPr>
          <a:xfrm>
            <a:off x="4823658" y="2610593"/>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8F7A12B-EB7C-DE44-80C3-FF10BCB09AAA}"/>
              </a:ext>
            </a:extLst>
          </p:cNvPr>
          <p:cNvSpPr>
            <a:spLocks noChangeAspect="1"/>
          </p:cNvSpPr>
          <p:nvPr/>
        </p:nvSpPr>
        <p:spPr>
          <a:xfrm>
            <a:off x="4823658" y="2977616"/>
            <a:ext cx="365760"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B1F71AB-9746-374A-A1C6-946C29D06CEE}"/>
              </a:ext>
            </a:extLst>
          </p:cNvPr>
          <p:cNvSpPr>
            <a:spLocks noChangeAspect="1"/>
          </p:cNvSpPr>
          <p:nvPr/>
        </p:nvSpPr>
        <p:spPr>
          <a:xfrm>
            <a:off x="4823658" y="3344639"/>
            <a:ext cx="365760" cy="365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1E2CAD8-978B-9040-9AC4-13F17DB6D527}"/>
              </a:ext>
            </a:extLst>
          </p:cNvPr>
          <p:cNvSpPr>
            <a:spLocks noChangeAspect="1"/>
          </p:cNvSpPr>
          <p:nvPr/>
        </p:nvSpPr>
        <p:spPr>
          <a:xfrm>
            <a:off x="4457898" y="2610593"/>
            <a:ext cx="365760" cy="3657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63733D7-DB9A-7C4F-993C-C189FF9436B2}"/>
              </a:ext>
            </a:extLst>
          </p:cNvPr>
          <p:cNvSpPr>
            <a:spLocks noChangeAspect="1"/>
          </p:cNvSpPr>
          <p:nvPr/>
        </p:nvSpPr>
        <p:spPr>
          <a:xfrm>
            <a:off x="4457898" y="297761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0AF5FF1-F858-654A-9637-56E92207C158}"/>
              </a:ext>
            </a:extLst>
          </p:cNvPr>
          <p:cNvSpPr>
            <a:spLocks noChangeAspect="1"/>
          </p:cNvSpPr>
          <p:nvPr/>
        </p:nvSpPr>
        <p:spPr>
          <a:xfrm>
            <a:off x="4457898" y="3344639"/>
            <a:ext cx="36576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33C367-EED6-1B4F-9995-0B62273AD95B}"/>
              </a:ext>
            </a:extLst>
          </p:cNvPr>
          <p:cNvSpPr>
            <a:spLocks noChangeAspect="1"/>
          </p:cNvSpPr>
          <p:nvPr/>
        </p:nvSpPr>
        <p:spPr>
          <a:xfrm>
            <a:off x="4092138" y="2610593"/>
            <a:ext cx="365760" cy="3657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BFD832A-5E32-2247-8698-B6CD5E4B2CEC}"/>
              </a:ext>
            </a:extLst>
          </p:cNvPr>
          <p:cNvSpPr>
            <a:spLocks noChangeAspect="1"/>
          </p:cNvSpPr>
          <p:nvPr/>
        </p:nvSpPr>
        <p:spPr>
          <a:xfrm>
            <a:off x="4092138" y="297761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49FAE45-154C-584F-B34E-BEC520A0A6F2}"/>
              </a:ext>
            </a:extLst>
          </p:cNvPr>
          <p:cNvSpPr>
            <a:spLocks noChangeAspect="1"/>
          </p:cNvSpPr>
          <p:nvPr/>
        </p:nvSpPr>
        <p:spPr>
          <a:xfrm>
            <a:off x="4092138" y="3344639"/>
            <a:ext cx="365760" cy="3657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665E755C-E242-FE42-B859-F45A3FFDD86D}"/>
              </a:ext>
            </a:extLst>
          </p:cNvPr>
          <p:cNvGrpSpPr/>
          <p:nvPr/>
        </p:nvGrpSpPr>
        <p:grpSpPr>
          <a:xfrm>
            <a:off x="6176901" y="2609330"/>
            <a:ext cx="1097280" cy="1099806"/>
            <a:chOff x="6176901" y="2609330"/>
            <a:chExt cx="1097280" cy="1099806"/>
          </a:xfrm>
        </p:grpSpPr>
        <p:sp>
          <p:nvSpPr>
            <p:cNvPr id="58" name="Rectangle 57">
              <a:extLst>
                <a:ext uri="{FF2B5EF4-FFF2-40B4-BE49-F238E27FC236}">
                  <a16:creationId xmlns:a16="http://schemas.microsoft.com/office/drawing/2014/main" id="{C46BBC4C-80D1-3748-84E8-C9B0E10608DB}"/>
                </a:ext>
              </a:extLst>
            </p:cNvPr>
            <p:cNvSpPr>
              <a:spLocks noChangeAspect="1"/>
            </p:cNvSpPr>
            <p:nvPr/>
          </p:nvSpPr>
          <p:spPr>
            <a:xfrm>
              <a:off x="6908421" y="2609330"/>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039C748-056F-3F4B-B90D-B92144BE32FE}"/>
                </a:ext>
              </a:extLst>
            </p:cNvPr>
            <p:cNvSpPr>
              <a:spLocks noChangeAspect="1"/>
            </p:cNvSpPr>
            <p:nvPr/>
          </p:nvSpPr>
          <p:spPr>
            <a:xfrm>
              <a:off x="6908421" y="2976353"/>
              <a:ext cx="365760"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2846255-E8CB-0244-8582-335C0E1521AB}"/>
                </a:ext>
              </a:extLst>
            </p:cNvPr>
            <p:cNvSpPr>
              <a:spLocks noChangeAspect="1"/>
            </p:cNvSpPr>
            <p:nvPr/>
          </p:nvSpPr>
          <p:spPr>
            <a:xfrm>
              <a:off x="6908421" y="3343376"/>
              <a:ext cx="365760" cy="365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C5C91F5-B1D9-A342-B5E0-24D3CD286F66}"/>
                </a:ext>
              </a:extLst>
            </p:cNvPr>
            <p:cNvSpPr>
              <a:spLocks noChangeAspect="1"/>
            </p:cNvSpPr>
            <p:nvPr/>
          </p:nvSpPr>
          <p:spPr>
            <a:xfrm>
              <a:off x="6542661" y="2609330"/>
              <a:ext cx="365760" cy="3657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788C76-2005-1640-ACD2-2DF6CC17B9DB}"/>
                </a:ext>
              </a:extLst>
            </p:cNvPr>
            <p:cNvSpPr>
              <a:spLocks noChangeAspect="1"/>
            </p:cNvSpPr>
            <p:nvPr/>
          </p:nvSpPr>
          <p:spPr>
            <a:xfrm>
              <a:off x="6542661" y="2976353"/>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2EC2BF4-A8DF-7A40-9597-BE8E6E4FB767}"/>
                </a:ext>
              </a:extLst>
            </p:cNvPr>
            <p:cNvSpPr>
              <a:spLocks noChangeAspect="1"/>
            </p:cNvSpPr>
            <p:nvPr/>
          </p:nvSpPr>
          <p:spPr>
            <a:xfrm>
              <a:off x="6542661" y="3343376"/>
              <a:ext cx="36576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4A1349-18DA-7841-9AC0-73D23D069F2F}"/>
                </a:ext>
              </a:extLst>
            </p:cNvPr>
            <p:cNvSpPr>
              <a:spLocks noChangeAspect="1"/>
            </p:cNvSpPr>
            <p:nvPr/>
          </p:nvSpPr>
          <p:spPr>
            <a:xfrm>
              <a:off x="6176901" y="2609330"/>
              <a:ext cx="365760" cy="3657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864DFBE-5948-4F41-AF94-D9F79C582D09}"/>
                </a:ext>
              </a:extLst>
            </p:cNvPr>
            <p:cNvSpPr>
              <a:spLocks noChangeAspect="1"/>
            </p:cNvSpPr>
            <p:nvPr/>
          </p:nvSpPr>
          <p:spPr>
            <a:xfrm>
              <a:off x="6176901" y="2976353"/>
              <a:ext cx="365760" cy="365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54E142E-35A4-7141-8DEE-D443B954929A}"/>
                </a:ext>
              </a:extLst>
            </p:cNvPr>
            <p:cNvSpPr>
              <a:spLocks noChangeAspect="1"/>
            </p:cNvSpPr>
            <p:nvPr/>
          </p:nvSpPr>
          <p:spPr>
            <a:xfrm>
              <a:off x="6176901" y="3343376"/>
              <a:ext cx="365760" cy="3657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326EF12B-DD9E-B34A-9712-D7530F13E29E}"/>
              </a:ext>
            </a:extLst>
          </p:cNvPr>
          <p:cNvSpPr>
            <a:spLocks noChangeAspect="1"/>
          </p:cNvSpPr>
          <p:nvPr/>
        </p:nvSpPr>
        <p:spPr>
          <a:xfrm>
            <a:off x="9043183" y="2608067"/>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A922C21-85E0-9043-9A68-C5E9A848CAF2}"/>
              </a:ext>
            </a:extLst>
          </p:cNvPr>
          <p:cNvSpPr>
            <a:spLocks noChangeAspect="1"/>
          </p:cNvSpPr>
          <p:nvPr/>
        </p:nvSpPr>
        <p:spPr>
          <a:xfrm>
            <a:off x="9043183" y="2975090"/>
            <a:ext cx="365760"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E616F13-83F1-A741-8EA3-917E5347227C}"/>
              </a:ext>
            </a:extLst>
          </p:cNvPr>
          <p:cNvSpPr>
            <a:spLocks noChangeAspect="1"/>
          </p:cNvSpPr>
          <p:nvPr/>
        </p:nvSpPr>
        <p:spPr>
          <a:xfrm>
            <a:off x="9043183" y="3342113"/>
            <a:ext cx="365760" cy="365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F4B0E0D-AACE-5740-90F2-33F802FF8162}"/>
              </a:ext>
            </a:extLst>
          </p:cNvPr>
          <p:cNvSpPr>
            <a:spLocks noChangeAspect="1"/>
          </p:cNvSpPr>
          <p:nvPr/>
        </p:nvSpPr>
        <p:spPr>
          <a:xfrm>
            <a:off x="8677423" y="2608067"/>
            <a:ext cx="365760" cy="36576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55D13AE-F323-0045-9211-4404BAF0C7BB}"/>
              </a:ext>
            </a:extLst>
          </p:cNvPr>
          <p:cNvSpPr>
            <a:spLocks noChangeAspect="1"/>
          </p:cNvSpPr>
          <p:nvPr/>
        </p:nvSpPr>
        <p:spPr>
          <a:xfrm>
            <a:off x="8677423" y="2975090"/>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D042D31-F4D8-784D-A831-F7883E5EC721}"/>
              </a:ext>
            </a:extLst>
          </p:cNvPr>
          <p:cNvSpPr>
            <a:spLocks noChangeAspect="1"/>
          </p:cNvSpPr>
          <p:nvPr/>
        </p:nvSpPr>
        <p:spPr>
          <a:xfrm>
            <a:off x="8677423" y="3342113"/>
            <a:ext cx="365760" cy="365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0C08953-0A57-324F-8E92-5C73588E61A7}"/>
              </a:ext>
            </a:extLst>
          </p:cNvPr>
          <p:cNvSpPr>
            <a:spLocks noChangeAspect="1"/>
          </p:cNvSpPr>
          <p:nvPr/>
        </p:nvSpPr>
        <p:spPr>
          <a:xfrm>
            <a:off x="8311663" y="2608067"/>
            <a:ext cx="365760" cy="3657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A12358D-3B8E-BE4D-B786-D401533E175E}"/>
              </a:ext>
            </a:extLst>
          </p:cNvPr>
          <p:cNvSpPr>
            <a:spLocks noChangeAspect="1"/>
          </p:cNvSpPr>
          <p:nvPr/>
        </p:nvSpPr>
        <p:spPr>
          <a:xfrm>
            <a:off x="8311663" y="2975090"/>
            <a:ext cx="365760" cy="365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6E64B25-CA60-F64B-A161-C7ADEE7E4276}"/>
              </a:ext>
            </a:extLst>
          </p:cNvPr>
          <p:cNvSpPr>
            <a:spLocks noChangeAspect="1"/>
          </p:cNvSpPr>
          <p:nvPr/>
        </p:nvSpPr>
        <p:spPr>
          <a:xfrm>
            <a:off x="8311663" y="3342113"/>
            <a:ext cx="365760" cy="3657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E53F6C4E-99F6-B340-890D-6FB4BF054C57}"/>
              </a:ext>
            </a:extLst>
          </p:cNvPr>
          <p:cNvSpPr txBox="1"/>
          <p:nvPr/>
        </p:nvSpPr>
        <p:spPr>
          <a:xfrm>
            <a:off x="6066856" y="6488668"/>
            <a:ext cx="1698171" cy="369332"/>
          </a:xfrm>
          <a:prstGeom prst="rect">
            <a:avLst/>
          </a:prstGeom>
          <a:noFill/>
        </p:spPr>
        <p:txBody>
          <a:bodyPr wrap="square" rtlCol="0">
            <a:spAutoFit/>
          </a:bodyPr>
          <a:lstStyle/>
          <a:p>
            <a:r>
              <a:rPr lang="en-US" dirty="0"/>
              <a:t>Time </a:t>
            </a:r>
            <a:r>
              <a:rPr lang="en-US" dirty="0">
                <a:sym typeface="Wingdings" pitchFamily="2" charset="2"/>
              </a:rPr>
              <a:t> </a:t>
            </a:r>
            <a:endParaRPr lang="en-US" dirty="0"/>
          </a:p>
        </p:txBody>
      </p:sp>
      <p:sp>
        <p:nvSpPr>
          <p:cNvPr id="77" name="TextBox 76">
            <a:extLst>
              <a:ext uri="{FF2B5EF4-FFF2-40B4-BE49-F238E27FC236}">
                <a16:creationId xmlns:a16="http://schemas.microsoft.com/office/drawing/2014/main" id="{F8414AB8-BA2A-7640-B1FB-2F5E667A6558}"/>
              </a:ext>
            </a:extLst>
          </p:cNvPr>
          <p:cNvSpPr txBox="1"/>
          <p:nvPr/>
        </p:nvSpPr>
        <p:spPr>
          <a:xfrm>
            <a:off x="10412680" y="3961502"/>
            <a:ext cx="1698171" cy="923330"/>
          </a:xfrm>
          <a:prstGeom prst="rect">
            <a:avLst/>
          </a:prstGeom>
          <a:noFill/>
        </p:spPr>
        <p:txBody>
          <a:bodyPr wrap="square" rtlCol="0">
            <a:spAutoFit/>
          </a:bodyPr>
          <a:lstStyle/>
          <a:p>
            <a:r>
              <a:rPr lang="en-US" dirty="0"/>
              <a:t>Consistent community composition</a:t>
            </a:r>
          </a:p>
        </p:txBody>
      </p:sp>
      <p:sp>
        <p:nvSpPr>
          <p:cNvPr id="78" name="Rectangle 77">
            <a:extLst>
              <a:ext uri="{FF2B5EF4-FFF2-40B4-BE49-F238E27FC236}">
                <a16:creationId xmlns:a16="http://schemas.microsoft.com/office/drawing/2014/main" id="{F9786A71-AC29-5641-B98A-5EBD85D645A5}"/>
              </a:ext>
            </a:extLst>
          </p:cNvPr>
          <p:cNvSpPr>
            <a:spLocks noChangeAspect="1"/>
          </p:cNvSpPr>
          <p:nvPr/>
        </p:nvSpPr>
        <p:spPr>
          <a:xfrm>
            <a:off x="4834643" y="387092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C7300CF-082D-904C-8577-6BDC332CAF2C}"/>
              </a:ext>
            </a:extLst>
          </p:cNvPr>
          <p:cNvSpPr>
            <a:spLocks noChangeAspect="1"/>
          </p:cNvSpPr>
          <p:nvPr/>
        </p:nvSpPr>
        <p:spPr>
          <a:xfrm>
            <a:off x="4834643" y="4237949"/>
            <a:ext cx="365760"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3F8885-539F-7D4E-8B18-356EC871F2E9}"/>
              </a:ext>
            </a:extLst>
          </p:cNvPr>
          <p:cNvSpPr>
            <a:spLocks noChangeAspect="1"/>
          </p:cNvSpPr>
          <p:nvPr/>
        </p:nvSpPr>
        <p:spPr>
          <a:xfrm>
            <a:off x="4834643" y="4604972"/>
            <a:ext cx="365760" cy="365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9F17C68-96C6-C543-B284-D1CF0905387D}"/>
              </a:ext>
            </a:extLst>
          </p:cNvPr>
          <p:cNvSpPr>
            <a:spLocks noChangeAspect="1"/>
          </p:cNvSpPr>
          <p:nvPr/>
        </p:nvSpPr>
        <p:spPr>
          <a:xfrm>
            <a:off x="4468883" y="3870926"/>
            <a:ext cx="365760" cy="3657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889FF00-0D43-2D48-A89A-E2BAE4B23BA3}"/>
              </a:ext>
            </a:extLst>
          </p:cNvPr>
          <p:cNvSpPr>
            <a:spLocks noChangeAspect="1"/>
          </p:cNvSpPr>
          <p:nvPr/>
        </p:nvSpPr>
        <p:spPr>
          <a:xfrm>
            <a:off x="4468883" y="423794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0F6AD9D-EFE0-EC43-95A3-05F4DBC57DE5}"/>
              </a:ext>
            </a:extLst>
          </p:cNvPr>
          <p:cNvSpPr>
            <a:spLocks noChangeAspect="1"/>
          </p:cNvSpPr>
          <p:nvPr/>
        </p:nvSpPr>
        <p:spPr>
          <a:xfrm>
            <a:off x="4468883" y="460497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64A2FB6-807C-0B4B-A62A-A640512D26F6}"/>
              </a:ext>
            </a:extLst>
          </p:cNvPr>
          <p:cNvSpPr>
            <a:spLocks noChangeAspect="1"/>
          </p:cNvSpPr>
          <p:nvPr/>
        </p:nvSpPr>
        <p:spPr>
          <a:xfrm>
            <a:off x="4103123" y="3870926"/>
            <a:ext cx="365760" cy="3657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6DA4E7-926A-3246-8672-182202E514A0}"/>
              </a:ext>
            </a:extLst>
          </p:cNvPr>
          <p:cNvSpPr>
            <a:spLocks noChangeAspect="1"/>
          </p:cNvSpPr>
          <p:nvPr/>
        </p:nvSpPr>
        <p:spPr>
          <a:xfrm>
            <a:off x="4103123" y="423794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3B2E40D-A2CD-5845-9B6C-738902C85469}"/>
              </a:ext>
            </a:extLst>
          </p:cNvPr>
          <p:cNvSpPr>
            <a:spLocks noChangeAspect="1"/>
          </p:cNvSpPr>
          <p:nvPr/>
        </p:nvSpPr>
        <p:spPr>
          <a:xfrm>
            <a:off x="4103123" y="4604972"/>
            <a:ext cx="365760" cy="3657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F609E028-E7EF-EE48-B8BD-F8F62205B4D7}"/>
              </a:ext>
            </a:extLst>
          </p:cNvPr>
          <p:cNvGrpSpPr/>
          <p:nvPr/>
        </p:nvGrpSpPr>
        <p:grpSpPr>
          <a:xfrm>
            <a:off x="6176901" y="3885099"/>
            <a:ext cx="1097280" cy="1099806"/>
            <a:chOff x="6236823" y="3908849"/>
            <a:chExt cx="1097280" cy="1099806"/>
          </a:xfrm>
        </p:grpSpPr>
        <p:sp>
          <p:nvSpPr>
            <p:cNvPr id="87" name="Rectangle 86">
              <a:extLst>
                <a:ext uri="{FF2B5EF4-FFF2-40B4-BE49-F238E27FC236}">
                  <a16:creationId xmlns:a16="http://schemas.microsoft.com/office/drawing/2014/main" id="{89AA1BF4-4C8A-DE41-867A-8D316E6640EB}"/>
                </a:ext>
              </a:extLst>
            </p:cNvPr>
            <p:cNvSpPr>
              <a:spLocks noChangeAspect="1"/>
            </p:cNvSpPr>
            <p:nvPr/>
          </p:nvSpPr>
          <p:spPr>
            <a:xfrm>
              <a:off x="6968343" y="390884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A958766-B61F-124A-9480-F7652A7C3BA5}"/>
                </a:ext>
              </a:extLst>
            </p:cNvPr>
            <p:cNvSpPr>
              <a:spLocks noChangeAspect="1"/>
            </p:cNvSpPr>
            <p:nvPr/>
          </p:nvSpPr>
          <p:spPr>
            <a:xfrm>
              <a:off x="6968343" y="4275872"/>
              <a:ext cx="365760"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DD9A405D-B2EF-CC48-AE26-5B8DD6A406CF}"/>
                </a:ext>
              </a:extLst>
            </p:cNvPr>
            <p:cNvSpPr>
              <a:spLocks noChangeAspect="1"/>
            </p:cNvSpPr>
            <p:nvPr/>
          </p:nvSpPr>
          <p:spPr>
            <a:xfrm>
              <a:off x="6968343" y="4642895"/>
              <a:ext cx="365760" cy="365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B544899-DBF2-984D-BC40-32C5FF4DFC77}"/>
                </a:ext>
              </a:extLst>
            </p:cNvPr>
            <p:cNvSpPr>
              <a:spLocks noChangeAspect="1"/>
            </p:cNvSpPr>
            <p:nvPr/>
          </p:nvSpPr>
          <p:spPr>
            <a:xfrm>
              <a:off x="6602583" y="3908849"/>
              <a:ext cx="365760" cy="3657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BD14229-A0FF-9845-BD8D-5BF08107E896}"/>
                </a:ext>
              </a:extLst>
            </p:cNvPr>
            <p:cNvSpPr>
              <a:spLocks noChangeAspect="1"/>
            </p:cNvSpPr>
            <p:nvPr/>
          </p:nvSpPr>
          <p:spPr>
            <a:xfrm>
              <a:off x="6602583" y="427587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359F05C-F711-0940-9AEC-37A7D65EFDDA}"/>
                </a:ext>
              </a:extLst>
            </p:cNvPr>
            <p:cNvSpPr>
              <a:spLocks noChangeAspect="1"/>
            </p:cNvSpPr>
            <p:nvPr/>
          </p:nvSpPr>
          <p:spPr>
            <a:xfrm>
              <a:off x="6602583" y="4642895"/>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8606C02-3DA1-044D-A5E4-6618735034BC}"/>
                </a:ext>
              </a:extLst>
            </p:cNvPr>
            <p:cNvSpPr>
              <a:spLocks noChangeAspect="1"/>
            </p:cNvSpPr>
            <p:nvPr/>
          </p:nvSpPr>
          <p:spPr>
            <a:xfrm>
              <a:off x="6236823" y="3908849"/>
              <a:ext cx="365760" cy="3657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39FF292-FC6A-4E49-88E2-13E253F4A88E}"/>
                </a:ext>
              </a:extLst>
            </p:cNvPr>
            <p:cNvSpPr>
              <a:spLocks noChangeAspect="1"/>
            </p:cNvSpPr>
            <p:nvPr/>
          </p:nvSpPr>
          <p:spPr>
            <a:xfrm>
              <a:off x="6236823" y="4275872"/>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A2B8CB6-E7C6-4F4A-90AB-528D8DECF1C7}"/>
                </a:ext>
              </a:extLst>
            </p:cNvPr>
            <p:cNvSpPr>
              <a:spLocks noChangeAspect="1"/>
            </p:cNvSpPr>
            <p:nvPr/>
          </p:nvSpPr>
          <p:spPr>
            <a:xfrm>
              <a:off x="6236823" y="4642895"/>
              <a:ext cx="365760" cy="3657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05F01BD4-1040-944D-8407-C2320B9DC19C}"/>
              </a:ext>
            </a:extLst>
          </p:cNvPr>
          <p:cNvSpPr>
            <a:spLocks noChangeAspect="1"/>
          </p:cNvSpPr>
          <p:nvPr/>
        </p:nvSpPr>
        <p:spPr>
          <a:xfrm>
            <a:off x="9057015" y="3816053"/>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1DD6A05-FE75-684F-8BE5-FEEFB592C61C}"/>
              </a:ext>
            </a:extLst>
          </p:cNvPr>
          <p:cNvSpPr>
            <a:spLocks noChangeAspect="1"/>
          </p:cNvSpPr>
          <p:nvPr/>
        </p:nvSpPr>
        <p:spPr>
          <a:xfrm>
            <a:off x="9057015" y="4183076"/>
            <a:ext cx="365760"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A156BFC-A78E-4540-89A7-4D4337B2B9B6}"/>
              </a:ext>
            </a:extLst>
          </p:cNvPr>
          <p:cNvSpPr>
            <a:spLocks noChangeAspect="1"/>
          </p:cNvSpPr>
          <p:nvPr/>
        </p:nvSpPr>
        <p:spPr>
          <a:xfrm>
            <a:off x="9057015" y="4550099"/>
            <a:ext cx="365760" cy="365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6179451-EA44-F248-A429-72D2253926A0}"/>
              </a:ext>
            </a:extLst>
          </p:cNvPr>
          <p:cNvSpPr>
            <a:spLocks noChangeAspect="1"/>
          </p:cNvSpPr>
          <p:nvPr/>
        </p:nvSpPr>
        <p:spPr>
          <a:xfrm>
            <a:off x="8691255" y="3816053"/>
            <a:ext cx="365760" cy="3657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BA28459-0B5A-7148-9364-C1AF6ECDA3D1}"/>
              </a:ext>
            </a:extLst>
          </p:cNvPr>
          <p:cNvSpPr>
            <a:spLocks noChangeAspect="1"/>
          </p:cNvSpPr>
          <p:nvPr/>
        </p:nvSpPr>
        <p:spPr>
          <a:xfrm>
            <a:off x="8691255" y="418307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05D6AB7-EAB1-4F4E-B990-BBE2541602A3}"/>
              </a:ext>
            </a:extLst>
          </p:cNvPr>
          <p:cNvSpPr>
            <a:spLocks noChangeAspect="1"/>
          </p:cNvSpPr>
          <p:nvPr/>
        </p:nvSpPr>
        <p:spPr>
          <a:xfrm>
            <a:off x="8691255" y="4550099"/>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36923C1-5F1A-D941-A98C-EF9AA9694C81}"/>
              </a:ext>
            </a:extLst>
          </p:cNvPr>
          <p:cNvSpPr>
            <a:spLocks noChangeAspect="1"/>
          </p:cNvSpPr>
          <p:nvPr/>
        </p:nvSpPr>
        <p:spPr>
          <a:xfrm>
            <a:off x="8325495" y="3816053"/>
            <a:ext cx="365760" cy="3657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8CEE2A3-19B8-5E40-A9A2-58C1E55971AC}"/>
              </a:ext>
            </a:extLst>
          </p:cNvPr>
          <p:cNvSpPr>
            <a:spLocks noChangeAspect="1"/>
          </p:cNvSpPr>
          <p:nvPr/>
        </p:nvSpPr>
        <p:spPr>
          <a:xfrm>
            <a:off x="8325495" y="418307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64E42C6-1884-2E40-B9E9-29A6737569BE}"/>
              </a:ext>
            </a:extLst>
          </p:cNvPr>
          <p:cNvSpPr>
            <a:spLocks noChangeAspect="1"/>
          </p:cNvSpPr>
          <p:nvPr/>
        </p:nvSpPr>
        <p:spPr>
          <a:xfrm>
            <a:off x="8325495" y="4550099"/>
            <a:ext cx="365760" cy="3657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B69B3F2-176D-C44C-9382-AC5774F32082}"/>
              </a:ext>
            </a:extLst>
          </p:cNvPr>
          <p:cNvSpPr txBox="1"/>
          <p:nvPr/>
        </p:nvSpPr>
        <p:spPr>
          <a:xfrm>
            <a:off x="1297641" y="5128969"/>
            <a:ext cx="1698171" cy="923330"/>
          </a:xfrm>
          <a:prstGeom prst="rect">
            <a:avLst/>
          </a:prstGeom>
          <a:noFill/>
        </p:spPr>
        <p:txBody>
          <a:bodyPr wrap="square" rtlCol="0">
            <a:spAutoFit/>
          </a:bodyPr>
          <a:lstStyle/>
          <a:p>
            <a:pPr algn="ctr"/>
            <a:r>
              <a:rPr lang="en-US" dirty="0"/>
              <a:t>Initial Community Composition</a:t>
            </a:r>
          </a:p>
        </p:txBody>
      </p:sp>
      <p:cxnSp>
        <p:nvCxnSpPr>
          <p:cNvPr id="107" name="Straight Arrow Connector 106">
            <a:extLst>
              <a:ext uri="{FF2B5EF4-FFF2-40B4-BE49-F238E27FC236}">
                <a16:creationId xmlns:a16="http://schemas.microsoft.com/office/drawing/2014/main" id="{9D96A33A-C1BB-D146-A0E2-45F34CCB8B65}"/>
              </a:ext>
            </a:extLst>
          </p:cNvPr>
          <p:cNvCxnSpPr/>
          <p:nvPr/>
        </p:nvCxnSpPr>
        <p:spPr>
          <a:xfrm flipV="1">
            <a:off x="2850078" y="3340850"/>
            <a:ext cx="831273" cy="56799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0696C1B3-3B4E-C94C-A70E-4EFE70ECDF2F}"/>
              </a:ext>
            </a:extLst>
          </p:cNvPr>
          <p:cNvCxnSpPr>
            <a:cxnSpLocks/>
          </p:cNvCxnSpPr>
          <p:nvPr/>
        </p:nvCxnSpPr>
        <p:spPr>
          <a:xfrm flipV="1">
            <a:off x="2849286" y="4420829"/>
            <a:ext cx="911381" cy="89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30A38FF0-FCEE-8C43-AA4B-F20317523F00}"/>
              </a:ext>
            </a:extLst>
          </p:cNvPr>
          <p:cNvCxnSpPr>
            <a:cxnSpLocks/>
          </p:cNvCxnSpPr>
          <p:nvPr/>
        </p:nvCxnSpPr>
        <p:spPr>
          <a:xfrm>
            <a:off x="2777390" y="5049851"/>
            <a:ext cx="1044583" cy="5407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0490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327277-B954-764B-8141-A5C83A238B49}"/>
              </a:ext>
            </a:extLst>
          </p:cNvPr>
          <p:cNvSpPr>
            <a:spLocks noGrp="1"/>
          </p:cNvSpPr>
          <p:nvPr>
            <p:ph idx="1"/>
          </p:nvPr>
        </p:nvSpPr>
        <p:spPr>
          <a:xfrm>
            <a:off x="838200" y="1825624"/>
            <a:ext cx="5257800" cy="4562163"/>
          </a:xfrm>
        </p:spPr>
        <p:txBody>
          <a:bodyPr>
            <a:normAutofit/>
          </a:bodyPr>
          <a:lstStyle/>
          <a:p>
            <a:r>
              <a:rPr lang="en-US" dirty="0"/>
              <a:t>Homogenization versus differentiation</a:t>
            </a:r>
          </a:p>
          <a:p>
            <a:r>
              <a:rPr lang="en-US" dirty="0"/>
              <a:t>Beta diversity across all cells in a region</a:t>
            </a:r>
          </a:p>
          <a:p>
            <a:r>
              <a:rPr lang="en-US" dirty="0"/>
              <a:t>Use distance decay plots to compare decay parameters across time</a:t>
            </a:r>
          </a:p>
          <a:p>
            <a:r>
              <a:rPr lang="en-US" dirty="0"/>
              <a:t>Partition beta diversity into turnover &amp; </a:t>
            </a:r>
            <a:r>
              <a:rPr lang="en-US" dirty="0" err="1"/>
              <a:t>nestedness</a:t>
            </a:r>
            <a:r>
              <a:rPr lang="en-US" dirty="0"/>
              <a:t> </a:t>
            </a:r>
            <a:r>
              <a:rPr lang="en-US" sz="1300" dirty="0" err="1"/>
              <a:t>Baselga</a:t>
            </a:r>
            <a:r>
              <a:rPr lang="en-US" sz="1300" dirty="0"/>
              <a:t> 2010 </a:t>
            </a:r>
            <a:r>
              <a:rPr lang="en-US" sz="1300" dirty="0" err="1"/>
              <a:t>Baiser</a:t>
            </a:r>
            <a:r>
              <a:rPr lang="en-US" sz="1300" dirty="0"/>
              <a:t> et al. 2012</a:t>
            </a:r>
          </a:p>
        </p:txBody>
      </p:sp>
      <p:sp>
        <p:nvSpPr>
          <p:cNvPr id="2" name="Title 1">
            <a:extLst>
              <a:ext uri="{FF2B5EF4-FFF2-40B4-BE49-F238E27FC236}">
                <a16:creationId xmlns:a16="http://schemas.microsoft.com/office/drawing/2014/main" id="{C407B1DC-088A-244B-A956-11AE3AD2673D}"/>
              </a:ext>
            </a:extLst>
          </p:cNvPr>
          <p:cNvSpPr>
            <a:spLocks noGrp="1"/>
          </p:cNvSpPr>
          <p:nvPr>
            <p:ph type="title"/>
          </p:nvPr>
        </p:nvSpPr>
        <p:spPr>
          <a:xfrm>
            <a:off x="838200" y="481237"/>
            <a:ext cx="10515600" cy="1325563"/>
          </a:xfrm>
        </p:spPr>
        <p:txBody>
          <a:bodyPr>
            <a:normAutofit/>
          </a:bodyPr>
          <a:lstStyle/>
          <a:p>
            <a:r>
              <a:rPr lang="en-US" dirty="0"/>
              <a:t>Spatial trends in beta diversity through time</a:t>
            </a:r>
          </a:p>
        </p:txBody>
      </p:sp>
      <p:cxnSp>
        <p:nvCxnSpPr>
          <p:cNvPr id="5" name="Straight Arrow Connector 4">
            <a:extLst>
              <a:ext uri="{FF2B5EF4-FFF2-40B4-BE49-F238E27FC236}">
                <a16:creationId xmlns:a16="http://schemas.microsoft.com/office/drawing/2014/main" id="{59D28FEE-D515-784F-998B-308EAAD270E6}"/>
              </a:ext>
            </a:extLst>
          </p:cNvPr>
          <p:cNvCxnSpPr/>
          <p:nvPr/>
        </p:nvCxnSpPr>
        <p:spPr>
          <a:xfrm>
            <a:off x="7373257" y="5050971"/>
            <a:ext cx="37446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B7306D-AD47-5D45-989B-DF8AAF87FBB5}"/>
              </a:ext>
            </a:extLst>
          </p:cNvPr>
          <p:cNvCxnSpPr>
            <a:cxnSpLocks/>
          </p:cNvCxnSpPr>
          <p:nvPr/>
        </p:nvCxnSpPr>
        <p:spPr>
          <a:xfrm flipV="1">
            <a:off x="7373257" y="1959429"/>
            <a:ext cx="0" cy="309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DC1C92-BAE8-9B4E-B076-32C36E8F63A1}"/>
              </a:ext>
            </a:extLst>
          </p:cNvPr>
          <p:cNvSpPr txBox="1"/>
          <p:nvPr/>
        </p:nvSpPr>
        <p:spPr>
          <a:xfrm>
            <a:off x="7707086" y="5210629"/>
            <a:ext cx="2873828" cy="369332"/>
          </a:xfrm>
          <a:prstGeom prst="rect">
            <a:avLst/>
          </a:prstGeom>
          <a:noFill/>
        </p:spPr>
        <p:txBody>
          <a:bodyPr wrap="square" rtlCol="0">
            <a:spAutoFit/>
          </a:bodyPr>
          <a:lstStyle/>
          <a:p>
            <a:r>
              <a:rPr lang="en-US" dirty="0"/>
              <a:t>Distance between grid cells</a:t>
            </a:r>
          </a:p>
        </p:txBody>
      </p:sp>
      <p:sp>
        <p:nvSpPr>
          <p:cNvPr id="14" name="TextBox 13">
            <a:extLst>
              <a:ext uri="{FF2B5EF4-FFF2-40B4-BE49-F238E27FC236}">
                <a16:creationId xmlns:a16="http://schemas.microsoft.com/office/drawing/2014/main" id="{6C326D2D-FEF8-AF4D-BB34-A9EEA52C9377}"/>
              </a:ext>
            </a:extLst>
          </p:cNvPr>
          <p:cNvSpPr txBox="1"/>
          <p:nvPr/>
        </p:nvSpPr>
        <p:spPr>
          <a:xfrm rot="16200000">
            <a:off x="5628045" y="3335048"/>
            <a:ext cx="2873828" cy="369332"/>
          </a:xfrm>
          <a:prstGeom prst="rect">
            <a:avLst/>
          </a:prstGeom>
          <a:noFill/>
        </p:spPr>
        <p:txBody>
          <a:bodyPr wrap="square" rtlCol="0">
            <a:spAutoFit/>
          </a:bodyPr>
          <a:lstStyle/>
          <a:p>
            <a:pPr algn="ctr"/>
            <a:r>
              <a:rPr lang="en-US" dirty="0"/>
              <a:t>Jaccard similarity</a:t>
            </a:r>
          </a:p>
        </p:txBody>
      </p:sp>
      <p:sp>
        <p:nvSpPr>
          <p:cNvPr id="22" name="Freeform 21">
            <a:extLst>
              <a:ext uri="{FF2B5EF4-FFF2-40B4-BE49-F238E27FC236}">
                <a16:creationId xmlns:a16="http://schemas.microsoft.com/office/drawing/2014/main" id="{CA648452-ED13-5041-ADB1-F8487770BB1C}"/>
              </a:ext>
            </a:extLst>
          </p:cNvPr>
          <p:cNvSpPr/>
          <p:nvPr/>
        </p:nvSpPr>
        <p:spPr>
          <a:xfrm>
            <a:off x="7489371" y="2235200"/>
            <a:ext cx="3541486" cy="870857"/>
          </a:xfrm>
          <a:custGeom>
            <a:avLst/>
            <a:gdLst>
              <a:gd name="connsiteX0" fmla="*/ 0 w 3541486"/>
              <a:gd name="connsiteY0" fmla="*/ 0 h 870857"/>
              <a:gd name="connsiteX1" fmla="*/ 1538515 w 3541486"/>
              <a:gd name="connsiteY1" fmla="*/ 304800 h 870857"/>
              <a:gd name="connsiteX2" fmla="*/ 3149600 w 3541486"/>
              <a:gd name="connsiteY2" fmla="*/ 769257 h 870857"/>
              <a:gd name="connsiteX3" fmla="*/ 3541486 w 3541486"/>
              <a:gd name="connsiteY3" fmla="*/ 870857 h 870857"/>
            </a:gdLst>
            <a:ahLst/>
            <a:cxnLst>
              <a:cxn ang="0">
                <a:pos x="connsiteX0" y="connsiteY0"/>
              </a:cxn>
              <a:cxn ang="0">
                <a:pos x="connsiteX1" y="connsiteY1"/>
              </a:cxn>
              <a:cxn ang="0">
                <a:pos x="connsiteX2" y="connsiteY2"/>
              </a:cxn>
              <a:cxn ang="0">
                <a:pos x="connsiteX3" y="connsiteY3"/>
              </a:cxn>
            </a:cxnLst>
            <a:rect l="l" t="t" r="r" b="b"/>
            <a:pathLst>
              <a:path w="3541486" h="870857">
                <a:moveTo>
                  <a:pt x="0" y="0"/>
                </a:moveTo>
                <a:cubicBezTo>
                  <a:pt x="506791" y="88295"/>
                  <a:pt x="1013582" y="176591"/>
                  <a:pt x="1538515" y="304800"/>
                </a:cubicBezTo>
                <a:cubicBezTo>
                  <a:pt x="2063448" y="433009"/>
                  <a:pt x="2815772" y="674914"/>
                  <a:pt x="3149600" y="769257"/>
                </a:cubicBezTo>
                <a:cubicBezTo>
                  <a:pt x="3483429" y="863600"/>
                  <a:pt x="3512457" y="867228"/>
                  <a:pt x="3541486" y="870857"/>
                </a:cubicBezTo>
              </a:path>
            </a:pathLst>
          </a:custGeom>
          <a:no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A5A7ECE0-51D7-0143-A56F-A9245A8E58B6}"/>
              </a:ext>
            </a:extLst>
          </p:cNvPr>
          <p:cNvSpPr/>
          <p:nvPr/>
        </p:nvSpPr>
        <p:spPr>
          <a:xfrm>
            <a:off x="7431314" y="2394857"/>
            <a:ext cx="1277257" cy="2663313"/>
          </a:xfrm>
          <a:custGeom>
            <a:avLst/>
            <a:gdLst>
              <a:gd name="connsiteX0" fmla="*/ 0 w 1277257"/>
              <a:gd name="connsiteY0" fmla="*/ 0 h 2663313"/>
              <a:gd name="connsiteX1" fmla="*/ 290286 w 1277257"/>
              <a:gd name="connsiteY1" fmla="*/ 2249714 h 2663313"/>
              <a:gd name="connsiteX2" fmla="*/ 1277257 w 1277257"/>
              <a:gd name="connsiteY2" fmla="*/ 2656114 h 2663313"/>
            </a:gdLst>
            <a:ahLst/>
            <a:cxnLst>
              <a:cxn ang="0">
                <a:pos x="connsiteX0" y="connsiteY0"/>
              </a:cxn>
              <a:cxn ang="0">
                <a:pos x="connsiteX1" y="connsiteY1"/>
              </a:cxn>
              <a:cxn ang="0">
                <a:pos x="connsiteX2" y="connsiteY2"/>
              </a:cxn>
            </a:cxnLst>
            <a:rect l="l" t="t" r="r" b="b"/>
            <a:pathLst>
              <a:path w="1277257" h="2663313">
                <a:moveTo>
                  <a:pt x="0" y="0"/>
                </a:moveTo>
                <a:cubicBezTo>
                  <a:pt x="38705" y="903514"/>
                  <a:pt x="77410" y="1807028"/>
                  <a:pt x="290286" y="2249714"/>
                </a:cubicBezTo>
                <a:cubicBezTo>
                  <a:pt x="503162" y="2692400"/>
                  <a:pt x="890209" y="2674257"/>
                  <a:pt x="1277257" y="2656114"/>
                </a:cubicBezTo>
              </a:path>
            </a:pathLst>
          </a:custGeom>
          <a:no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54DDB04B-884D-1547-9556-6515D3B5D9DC}"/>
              </a:ext>
            </a:extLst>
          </p:cNvPr>
          <p:cNvSpPr/>
          <p:nvPr/>
        </p:nvSpPr>
        <p:spPr>
          <a:xfrm>
            <a:off x="7503886" y="2293257"/>
            <a:ext cx="3686628" cy="2641600"/>
          </a:xfrm>
          <a:custGeom>
            <a:avLst/>
            <a:gdLst>
              <a:gd name="connsiteX0" fmla="*/ 0 w 3686628"/>
              <a:gd name="connsiteY0" fmla="*/ 0 h 2641600"/>
              <a:gd name="connsiteX1" fmla="*/ 1277257 w 3686628"/>
              <a:gd name="connsiteY1" fmla="*/ 1741714 h 2641600"/>
              <a:gd name="connsiteX2" fmla="*/ 3686628 w 3686628"/>
              <a:gd name="connsiteY2" fmla="*/ 2641600 h 2641600"/>
            </a:gdLst>
            <a:ahLst/>
            <a:cxnLst>
              <a:cxn ang="0">
                <a:pos x="connsiteX0" y="connsiteY0"/>
              </a:cxn>
              <a:cxn ang="0">
                <a:pos x="connsiteX1" y="connsiteY1"/>
              </a:cxn>
              <a:cxn ang="0">
                <a:pos x="connsiteX2" y="connsiteY2"/>
              </a:cxn>
            </a:cxnLst>
            <a:rect l="l" t="t" r="r" b="b"/>
            <a:pathLst>
              <a:path w="3686628" h="2641600">
                <a:moveTo>
                  <a:pt x="0" y="0"/>
                </a:moveTo>
                <a:cubicBezTo>
                  <a:pt x="331409" y="650723"/>
                  <a:pt x="662819" y="1301447"/>
                  <a:pt x="1277257" y="1741714"/>
                </a:cubicBezTo>
                <a:cubicBezTo>
                  <a:pt x="1891695" y="2181981"/>
                  <a:pt x="2789161" y="2411790"/>
                  <a:pt x="3686628" y="2641600"/>
                </a:cubicBezTo>
              </a:path>
            </a:pathLst>
          </a:custGeom>
          <a:noFill/>
          <a:ln w="222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6952C2A-0C0F-7A49-A8A8-5C8FDBEC9AF1}"/>
              </a:ext>
            </a:extLst>
          </p:cNvPr>
          <p:cNvCxnSpPr/>
          <p:nvPr/>
        </p:nvCxnSpPr>
        <p:spPr>
          <a:xfrm>
            <a:off x="8171542" y="2286059"/>
            <a:ext cx="1872343" cy="471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5E8211-D513-4E45-A022-C32E7D27B339}"/>
              </a:ext>
            </a:extLst>
          </p:cNvPr>
          <p:cNvCxnSpPr>
            <a:cxnSpLocks/>
          </p:cNvCxnSpPr>
          <p:nvPr/>
        </p:nvCxnSpPr>
        <p:spPr>
          <a:xfrm>
            <a:off x="7916115" y="3265714"/>
            <a:ext cx="1415143" cy="13050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08E5F5-ECFD-1744-B34B-F0124234BAAC}"/>
              </a:ext>
            </a:extLst>
          </p:cNvPr>
          <p:cNvCxnSpPr>
            <a:cxnSpLocks/>
          </p:cNvCxnSpPr>
          <p:nvPr/>
        </p:nvCxnSpPr>
        <p:spPr>
          <a:xfrm>
            <a:off x="7481875" y="3153462"/>
            <a:ext cx="114300" cy="171301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764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327277-B954-764B-8141-A5C83A238B49}"/>
              </a:ext>
            </a:extLst>
          </p:cNvPr>
          <p:cNvSpPr>
            <a:spLocks noGrp="1"/>
          </p:cNvSpPr>
          <p:nvPr>
            <p:ph idx="1"/>
          </p:nvPr>
        </p:nvSpPr>
        <p:spPr>
          <a:xfrm>
            <a:off x="838200" y="1825625"/>
            <a:ext cx="5257800" cy="4351338"/>
          </a:xfrm>
        </p:spPr>
        <p:txBody>
          <a:bodyPr>
            <a:normAutofit/>
          </a:bodyPr>
          <a:lstStyle/>
          <a:p>
            <a:r>
              <a:rPr lang="en-US" dirty="0" err="1"/>
              <a:t>Fishbase</a:t>
            </a:r>
            <a:endParaRPr lang="en-US" dirty="0"/>
          </a:p>
          <a:p>
            <a:r>
              <a:rPr lang="en-US" dirty="0"/>
              <a:t>Traits: Feeding mode, trophic level, body shape, spawning type, age at maturity, maximum age, fecundity, and maximum length</a:t>
            </a:r>
          </a:p>
          <a:p>
            <a:r>
              <a:rPr lang="en-US" dirty="0"/>
              <a:t>Functional dispersion metric (</a:t>
            </a:r>
            <a:r>
              <a:rPr lang="en-US" dirty="0" err="1"/>
              <a:t>FDis</a:t>
            </a:r>
            <a:r>
              <a:rPr lang="en-US" dirty="0"/>
              <a:t>) </a:t>
            </a:r>
          </a:p>
          <a:p>
            <a:r>
              <a:rPr lang="en-US" dirty="0"/>
              <a:t>Assess functional spatial beta diversity through time</a:t>
            </a:r>
          </a:p>
        </p:txBody>
      </p:sp>
      <p:sp>
        <p:nvSpPr>
          <p:cNvPr id="2" name="Title 1">
            <a:extLst>
              <a:ext uri="{FF2B5EF4-FFF2-40B4-BE49-F238E27FC236}">
                <a16:creationId xmlns:a16="http://schemas.microsoft.com/office/drawing/2014/main" id="{C407B1DC-088A-244B-A956-11AE3AD2673D}"/>
              </a:ext>
            </a:extLst>
          </p:cNvPr>
          <p:cNvSpPr>
            <a:spLocks noGrp="1"/>
          </p:cNvSpPr>
          <p:nvPr>
            <p:ph type="title"/>
          </p:nvPr>
        </p:nvSpPr>
        <p:spPr>
          <a:xfrm>
            <a:off x="838200" y="481237"/>
            <a:ext cx="10515600" cy="1325563"/>
          </a:xfrm>
        </p:spPr>
        <p:txBody>
          <a:bodyPr>
            <a:normAutofit/>
          </a:bodyPr>
          <a:lstStyle/>
          <a:p>
            <a:r>
              <a:rPr lang="en-US" dirty="0"/>
              <a:t>Taxonomic versus functional diversity</a:t>
            </a:r>
          </a:p>
        </p:txBody>
      </p:sp>
      <p:pic>
        <p:nvPicPr>
          <p:cNvPr id="8" name="Picture 7" descr="A picture containing clock&#10;&#10;Description automatically generated">
            <a:extLst>
              <a:ext uri="{FF2B5EF4-FFF2-40B4-BE49-F238E27FC236}">
                <a16:creationId xmlns:a16="http://schemas.microsoft.com/office/drawing/2014/main" id="{0C833FB2-C7C8-CB47-9F19-F1F0D16E2767}"/>
              </a:ext>
            </a:extLst>
          </p:cNvPr>
          <p:cNvPicPr>
            <a:picLocks noChangeAspect="1"/>
          </p:cNvPicPr>
          <p:nvPr/>
        </p:nvPicPr>
        <p:blipFill>
          <a:blip r:embed="rId3"/>
          <a:stretch>
            <a:fillRect/>
          </a:stretch>
        </p:blipFill>
        <p:spPr>
          <a:xfrm>
            <a:off x="7431314" y="1588407"/>
            <a:ext cx="4376058" cy="4428994"/>
          </a:xfrm>
          <a:prstGeom prst="rect">
            <a:avLst/>
          </a:prstGeom>
        </p:spPr>
      </p:pic>
      <p:sp>
        <p:nvSpPr>
          <p:cNvPr id="15" name="TextBox 14">
            <a:extLst>
              <a:ext uri="{FF2B5EF4-FFF2-40B4-BE49-F238E27FC236}">
                <a16:creationId xmlns:a16="http://schemas.microsoft.com/office/drawing/2014/main" id="{4C447D14-1668-AC42-970C-4F4377FDCF0B}"/>
              </a:ext>
            </a:extLst>
          </p:cNvPr>
          <p:cNvSpPr txBox="1"/>
          <p:nvPr/>
        </p:nvSpPr>
        <p:spPr>
          <a:xfrm>
            <a:off x="8828196" y="5992297"/>
            <a:ext cx="3269713" cy="369332"/>
          </a:xfrm>
          <a:prstGeom prst="rect">
            <a:avLst/>
          </a:prstGeom>
          <a:noFill/>
        </p:spPr>
        <p:txBody>
          <a:bodyPr wrap="square" rtlCol="0">
            <a:spAutoFit/>
          </a:bodyPr>
          <a:lstStyle/>
          <a:p>
            <a:r>
              <a:rPr lang="en-US" dirty="0" err="1"/>
              <a:t>Laliberté</a:t>
            </a:r>
            <a:r>
              <a:rPr lang="en-US" dirty="0"/>
              <a:t> and Legendre 2010</a:t>
            </a:r>
          </a:p>
        </p:txBody>
      </p:sp>
      <p:pic>
        <p:nvPicPr>
          <p:cNvPr id="20" name="Picture 19">
            <a:extLst>
              <a:ext uri="{FF2B5EF4-FFF2-40B4-BE49-F238E27FC236}">
                <a16:creationId xmlns:a16="http://schemas.microsoft.com/office/drawing/2014/main" id="{3306704A-2833-AF48-9168-0715BE70E674}"/>
              </a:ext>
            </a:extLst>
          </p:cNvPr>
          <p:cNvPicPr>
            <a:picLocks noChangeAspect="1"/>
          </p:cNvPicPr>
          <p:nvPr/>
        </p:nvPicPr>
        <p:blipFill>
          <a:blip r:embed="rId4"/>
          <a:stretch>
            <a:fillRect/>
          </a:stretch>
        </p:blipFill>
        <p:spPr>
          <a:xfrm>
            <a:off x="2884657" y="1474064"/>
            <a:ext cx="876300" cy="876300"/>
          </a:xfrm>
          <a:prstGeom prst="rect">
            <a:avLst/>
          </a:prstGeom>
        </p:spPr>
      </p:pic>
    </p:spTree>
    <p:extLst>
      <p:ext uri="{BB962C8B-B14F-4D97-AF65-F5344CB8AC3E}">
        <p14:creationId xmlns:p14="http://schemas.microsoft.com/office/powerpoint/2010/main" val="4084133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4FB1-F6C4-ED45-A5E3-21F28D226B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3ECE3E-632B-7445-9B24-429598DBC9CF}"/>
              </a:ext>
            </a:extLst>
          </p:cNvPr>
          <p:cNvSpPr>
            <a:spLocks noGrp="1"/>
          </p:cNvSpPr>
          <p:nvPr>
            <p:ph idx="1"/>
          </p:nvPr>
        </p:nvSpPr>
        <p:spPr/>
        <p:txBody>
          <a:bodyPr>
            <a:normAutofit fontScale="62500" lnSpcReduction="20000"/>
          </a:bodyPr>
          <a:lstStyle/>
          <a:p>
            <a:r>
              <a:rPr lang="en-US" dirty="0"/>
              <a:t>The number of available hauls within each grid cell varied from 1 to 1841 (Appendix S3) (for me in NEUS, 1 to 35). This apparent heterogeneity in sampling effort is important to standardize for, since differences in effort can bias results and potentially lead to faulty comparisons (Chao &amp; </a:t>
            </a:r>
            <a:r>
              <a:rPr lang="en-US" dirty="0" err="1"/>
              <a:t>Jost</a:t>
            </a:r>
            <a:r>
              <a:rPr lang="en-US" dirty="0"/>
              <a:t> 2012). A commonly used method to assess the level of completeness of sampling is to construct species accumulation curves (SACs), where the species richness sampled is a function of the sampled area or of the number of samples. In order to standardize sampling effort across grid cells, we constructed SACs and fitted Michaelis-Menten functions to estimate the asymptotic species richness for each grid cell based on all available hauls (using the “vegan” package in R; Oksanen et al. 2017) (Appendix S3). </a:t>
            </a:r>
            <a:r>
              <a:rPr lang="en-US" b="1" dirty="0"/>
              <a:t>We decided to standardize according to completeness of sampling (Chao &amp; </a:t>
            </a:r>
            <a:r>
              <a:rPr lang="en-US" b="1" dirty="0" err="1"/>
              <a:t>Jost</a:t>
            </a:r>
            <a:r>
              <a:rPr lang="en-US" b="1" dirty="0"/>
              <a:t> 2012),</a:t>
            </a:r>
            <a:r>
              <a:rPr lang="en-US" dirty="0"/>
              <a:t> not equal sampling effort across grid cells, to satisfy the replication principle (Hill 1973, Chao &amp; </a:t>
            </a:r>
            <a:r>
              <a:rPr lang="en-US" dirty="0" err="1"/>
              <a:t>Jost</a:t>
            </a:r>
            <a:r>
              <a:rPr lang="en-US" dirty="0"/>
              <a:t> 2012). Since three samples is the minimum number of samples needed to construct a SAC, </a:t>
            </a:r>
            <a:r>
              <a:rPr lang="en-US" b="1" dirty="0"/>
              <a:t>all grid cells with less than three hauls were removed prior to constructing SACs. </a:t>
            </a:r>
            <a:r>
              <a:rPr lang="en-US" dirty="0"/>
              <a:t>To represent various levels of taxonomic completeness the number of samples needed to achieve 80, 65 or 50% of the estimated asymptotic species richness in each grid cell was calculated. All grid cells that did not meet the required number of samples for the desired level of completeness were removed from the analysis. As the number of discarded grid cells across the different thresholds of completeness was small, we selected the highest threshold (80% completeness) to maximize community information for each grid cell (Appendix S3). After standardization of taxonomy and trait information, and sampling coverage, a total of 1006 species from 164,397 unique hauls within 675 grid cells were included in the analysis. </a:t>
            </a:r>
          </a:p>
        </p:txBody>
      </p:sp>
    </p:spTree>
    <p:extLst>
      <p:ext uri="{BB962C8B-B14F-4D97-AF65-F5344CB8AC3E}">
        <p14:creationId xmlns:p14="http://schemas.microsoft.com/office/powerpoint/2010/main" val="3770519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B1DC-088A-244B-A956-11AE3AD2673D}"/>
              </a:ext>
            </a:extLst>
          </p:cNvPr>
          <p:cNvSpPr>
            <a:spLocks noGrp="1"/>
          </p:cNvSpPr>
          <p:nvPr>
            <p:ph type="title"/>
          </p:nvPr>
        </p:nvSpPr>
        <p:spPr>
          <a:xfrm>
            <a:off x="838199" y="481237"/>
            <a:ext cx="11203745" cy="1325563"/>
          </a:xfrm>
        </p:spPr>
        <p:txBody>
          <a:bodyPr>
            <a:normAutofit/>
          </a:bodyPr>
          <a:lstStyle/>
          <a:p>
            <a:r>
              <a:rPr lang="en-US" dirty="0"/>
              <a:t>Preliminary results for NEUS (300x300km)</a:t>
            </a:r>
          </a:p>
        </p:txBody>
      </p:sp>
      <p:grpSp>
        <p:nvGrpSpPr>
          <p:cNvPr id="6" name="Group 5">
            <a:extLst>
              <a:ext uri="{FF2B5EF4-FFF2-40B4-BE49-F238E27FC236}">
                <a16:creationId xmlns:a16="http://schemas.microsoft.com/office/drawing/2014/main" id="{EC070C61-F46C-8649-97BB-8B5D731F2BF4}"/>
              </a:ext>
            </a:extLst>
          </p:cNvPr>
          <p:cNvGrpSpPr/>
          <p:nvPr/>
        </p:nvGrpSpPr>
        <p:grpSpPr>
          <a:xfrm>
            <a:off x="5704114" y="1485675"/>
            <a:ext cx="6144803" cy="4691288"/>
            <a:chOff x="6444342" y="1413104"/>
            <a:chExt cx="4838517" cy="3467325"/>
          </a:xfrm>
        </p:grpSpPr>
        <p:pic>
          <p:nvPicPr>
            <p:cNvPr id="5" name="Picture 4" descr="A close up of a logo&#10;&#10;Description automatically generated">
              <a:extLst>
                <a:ext uri="{FF2B5EF4-FFF2-40B4-BE49-F238E27FC236}">
                  <a16:creationId xmlns:a16="http://schemas.microsoft.com/office/drawing/2014/main" id="{DF2681F3-47DD-084D-B894-FCE41F8F7012}"/>
                </a:ext>
              </a:extLst>
            </p:cNvPr>
            <p:cNvPicPr>
              <a:picLocks noChangeAspect="1"/>
            </p:cNvPicPr>
            <p:nvPr/>
          </p:nvPicPr>
          <p:blipFill rotWithShape="1">
            <a:blip r:embed="rId3"/>
            <a:srcRect b="95025"/>
            <a:stretch/>
          </p:blipFill>
          <p:spPr>
            <a:xfrm>
              <a:off x="6444342" y="1413104"/>
              <a:ext cx="4838517" cy="227010"/>
            </a:xfrm>
            <a:prstGeom prst="rect">
              <a:avLst/>
            </a:prstGeom>
          </p:spPr>
        </p:pic>
        <p:pic>
          <p:nvPicPr>
            <p:cNvPr id="13" name="Picture 12" descr="A close up of a logo&#10;&#10;Description automatically generated">
              <a:extLst>
                <a:ext uri="{FF2B5EF4-FFF2-40B4-BE49-F238E27FC236}">
                  <a16:creationId xmlns:a16="http://schemas.microsoft.com/office/drawing/2014/main" id="{CAAA1E9B-4685-9B42-86FA-E32A2877DEF0}"/>
                </a:ext>
              </a:extLst>
            </p:cNvPr>
            <p:cNvPicPr>
              <a:picLocks noChangeAspect="1"/>
            </p:cNvPicPr>
            <p:nvPr/>
          </p:nvPicPr>
          <p:blipFill rotWithShape="1">
            <a:blip r:embed="rId3"/>
            <a:srcRect t="28989"/>
            <a:stretch/>
          </p:blipFill>
          <p:spPr>
            <a:xfrm>
              <a:off x="6444342" y="1640114"/>
              <a:ext cx="4838517" cy="3240315"/>
            </a:xfrm>
            <a:prstGeom prst="rect">
              <a:avLst/>
            </a:prstGeom>
          </p:spPr>
        </p:pic>
      </p:grpSp>
      <p:pic>
        <p:nvPicPr>
          <p:cNvPr id="16" name="Picture 15">
            <a:extLst>
              <a:ext uri="{FF2B5EF4-FFF2-40B4-BE49-F238E27FC236}">
                <a16:creationId xmlns:a16="http://schemas.microsoft.com/office/drawing/2014/main" id="{97E29F81-482B-B845-B56C-6D0E6BF2A558}"/>
              </a:ext>
            </a:extLst>
          </p:cNvPr>
          <p:cNvPicPr>
            <a:picLocks noChangeAspect="1"/>
          </p:cNvPicPr>
          <p:nvPr/>
        </p:nvPicPr>
        <p:blipFill>
          <a:blip r:embed="rId4"/>
          <a:stretch>
            <a:fillRect/>
          </a:stretch>
        </p:blipFill>
        <p:spPr>
          <a:xfrm>
            <a:off x="676337" y="1639247"/>
            <a:ext cx="5027777" cy="4235163"/>
          </a:xfrm>
          <a:prstGeom prst="rect">
            <a:avLst/>
          </a:prstGeom>
        </p:spPr>
      </p:pic>
      <p:sp>
        <p:nvSpPr>
          <p:cNvPr id="17" name="TextBox 16">
            <a:extLst>
              <a:ext uri="{FF2B5EF4-FFF2-40B4-BE49-F238E27FC236}">
                <a16:creationId xmlns:a16="http://schemas.microsoft.com/office/drawing/2014/main" id="{D6FDC536-C128-3543-B5F2-DADEDD80626A}"/>
              </a:ext>
            </a:extLst>
          </p:cNvPr>
          <p:cNvSpPr txBox="1"/>
          <p:nvPr/>
        </p:nvSpPr>
        <p:spPr>
          <a:xfrm>
            <a:off x="4069257" y="5860527"/>
            <a:ext cx="3269713" cy="369332"/>
          </a:xfrm>
          <a:prstGeom prst="rect">
            <a:avLst/>
          </a:prstGeom>
          <a:noFill/>
        </p:spPr>
        <p:txBody>
          <a:bodyPr wrap="square" rtlCol="0">
            <a:spAutoFit/>
          </a:bodyPr>
          <a:lstStyle/>
          <a:p>
            <a:r>
              <a:rPr lang="en-US" dirty="0"/>
              <a:t>Hare et al. 2015</a:t>
            </a:r>
          </a:p>
        </p:txBody>
      </p:sp>
      <p:sp>
        <p:nvSpPr>
          <p:cNvPr id="20" name="TextBox 19">
            <a:extLst>
              <a:ext uri="{FF2B5EF4-FFF2-40B4-BE49-F238E27FC236}">
                <a16:creationId xmlns:a16="http://schemas.microsoft.com/office/drawing/2014/main" id="{A761DC0A-1A02-B543-B908-64C6EADF80EC}"/>
              </a:ext>
            </a:extLst>
          </p:cNvPr>
          <p:cNvSpPr txBox="1"/>
          <p:nvPr/>
        </p:nvSpPr>
        <p:spPr>
          <a:xfrm>
            <a:off x="6311900" y="1485675"/>
            <a:ext cx="2692400" cy="310896"/>
          </a:xfrm>
          <a:prstGeom prst="rect">
            <a:avLst/>
          </a:prstGeom>
          <a:solidFill>
            <a:schemeClr val="bg1"/>
          </a:solidFill>
          <a:ln w="38100">
            <a:solidFill>
              <a:srgbClr val="37FF80"/>
            </a:solidFill>
          </a:ln>
        </p:spPr>
        <p:txBody>
          <a:bodyPr wrap="square" rtlCol="0">
            <a:spAutoFit/>
          </a:bodyPr>
          <a:lstStyle/>
          <a:p>
            <a:pPr algn="ctr"/>
            <a:r>
              <a:rPr lang="en-US" dirty="0"/>
              <a:t>GME</a:t>
            </a:r>
          </a:p>
        </p:txBody>
      </p:sp>
      <p:sp>
        <p:nvSpPr>
          <p:cNvPr id="21" name="TextBox 20">
            <a:extLst>
              <a:ext uri="{FF2B5EF4-FFF2-40B4-BE49-F238E27FC236}">
                <a16:creationId xmlns:a16="http://schemas.microsoft.com/office/drawing/2014/main" id="{A82300AD-BCBE-7E41-BF5E-71D7B1EB9B68}"/>
              </a:ext>
            </a:extLst>
          </p:cNvPr>
          <p:cNvSpPr txBox="1"/>
          <p:nvPr/>
        </p:nvSpPr>
        <p:spPr>
          <a:xfrm>
            <a:off x="8985067" y="1481374"/>
            <a:ext cx="2863850" cy="310896"/>
          </a:xfrm>
          <a:prstGeom prst="rect">
            <a:avLst/>
          </a:prstGeom>
          <a:solidFill>
            <a:schemeClr val="bg1"/>
          </a:solidFill>
          <a:ln w="38100">
            <a:solidFill>
              <a:srgbClr val="FB8551"/>
            </a:solidFill>
          </a:ln>
        </p:spPr>
        <p:txBody>
          <a:bodyPr wrap="square" rtlCol="0">
            <a:spAutoFit/>
          </a:bodyPr>
          <a:lstStyle/>
          <a:p>
            <a:pPr algn="ctr"/>
            <a:r>
              <a:rPr lang="en-US" dirty="0"/>
              <a:t>GEO</a:t>
            </a:r>
          </a:p>
        </p:txBody>
      </p:sp>
      <p:sp>
        <p:nvSpPr>
          <p:cNvPr id="22" name="TextBox 21">
            <a:extLst>
              <a:ext uri="{FF2B5EF4-FFF2-40B4-BE49-F238E27FC236}">
                <a16:creationId xmlns:a16="http://schemas.microsoft.com/office/drawing/2014/main" id="{6EBF3677-FD92-8D4A-81D0-2454FD515DE6}"/>
              </a:ext>
            </a:extLst>
          </p:cNvPr>
          <p:cNvSpPr txBox="1"/>
          <p:nvPr/>
        </p:nvSpPr>
        <p:spPr>
          <a:xfrm>
            <a:off x="6324600" y="2933494"/>
            <a:ext cx="2692400" cy="369332"/>
          </a:xfrm>
          <a:prstGeom prst="rect">
            <a:avLst/>
          </a:prstGeom>
          <a:solidFill>
            <a:schemeClr val="bg1"/>
          </a:solidFill>
          <a:ln w="38100">
            <a:solidFill>
              <a:srgbClr val="5044F4"/>
            </a:solidFill>
          </a:ln>
        </p:spPr>
        <p:txBody>
          <a:bodyPr wrap="square" rtlCol="0">
            <a:spAutoFit/>
          </a:bodyPr>
          <a:lstStyle/>
          <a:p>
            <a:pPr algn="ctr"/>
            <a:r>
              <a:rPr lang="en-US" dirty="0"/>
              <a:t>SNE</a:t>
            </a:r>
          </a:p>
        </p:txBody>
      </p:sp>
      <p:sp>
        <p:nvSpPr>
          <p:cNvPr id="23" name="TextBox 22">
            <a:extLst>
              <a:ext uri="{FF2B5EF4-FFF2-40B4-BE49-F238E27FC236}">
                <a16:creationId xmlns:a16="http://schemas.microsoft.com/office/drawing/2014/main" id="{DF65B3E7-9C21-B644-998C-4967F0498000}"/>
              </a:ext>
            </a:extLst>
          </p:cNvPr>
          <p:cNvSpPr txBox="1"/>
          <p:nvPr/>
        </p:nvSpPr>
        <p:spPr>
          <a:xfrm>
            <a:off x="8997767" y="2933494"/>
            <a:ext cx="2863850" cy="369332"/>
          </a:xfrm>
          <a:prstGeom prst="rect">
            <a:avLst/>
          </a:prstGeom>
          <a:solidFill>
            <a:schemeClr val="bg1"/>
          </a:solidFill>
          <a:ln w="38100">
            <a:solidFill>
              <a:srgbClr val="39FFFF"/>
            </a:solidFill>
          </a:ln>
        </p:spPr>
        <p:txBody>
          <a:bodyPr wrap="square" rtlCol="0">
            <a:spAutoFit/>
          </a:bodyPr>
          <a:lstStyle/>
          <a:p>
            <a:pPr algn="ctr"/>
            <a:r>
              <a:rPr lang="en-US" dirty="0"/>
              <a:t>MAB</a:t>
            </a:r>
          </a:p>
        </p:txBody>
      </p:sp>
      <p:sp>
        <p:nvSpPr>
          <p:cNvPr id="24" name="TextBox 23">
            <a:extLst>
              <a:ext uri="{FF2B5EF4-FFF2-40B4-BE49-F238E27FC236}">
                <a16:creationId xmlns:a16="http://schemas.microsoft.com/office/drawing/2014/main" id="{2F039690-9848-354B-8845-7AF2DD0022BD}"/>
              </a:ext>
            </a:extLst>
          </p:cNvPr>
          <p:cNvSpPr txBox="1"/>
          <p:nvPr/>
        </p:nvSpPr>
        <p:spPr>
          <a:xfrm>
            <a:off x="4680668" y="2710826"/>
            <a:ext cx="643091" cy="369332"/>
          </a:xfrm>
          <a:prstGeom prst="rect">
            <a:avLst/>
          </a:prstGeom>
          <a:noFill/>
        </p:spPr>
        <p:txBody>
          <a:bodyPr wrap="square" rtlCol="0">
            <a:spAutoFit/>
          </a:bodyPr>
          <a:lstStyle/>
          <a:p>
            <a:pPr algn="ctr"/>
            <a:r>
              <a:rPr lang="en-US" dirty="0"/>
              <a:t>GME</a:t>
            </a:r>
          </a:p>
        </p:txBody>
      </p:sp>
      <p:sp>
        <p:nvSpPr>
          <p:cNvPr id="25" name="TextBox 24">
            <a:extLst>
              <a:ext uri="{FF2B5EF4-FFF2-40B4-BE49-F238E27FC236}">
                <a16:creationId xmlns:a16="http://schemas.microsoft.com/office/drawing/2014/main" id="{19196D97-EAF0-6C46-8F32-264E12637BC6}"/>
              </a:ext>
            </a:extLst>
          </p:cNvPr>
          <p:cNvSpPr txBox="1"/>
          <p:nvPr/>
        </p:nvSpPr>
        <p:spPr>
          <a:xfrm>
            <a:off x="4238742" y="3387496"/>
            <a:ext cx="684043" cy="369332"/>
          </a:xfrm>
          <a:prstGeom prst="rect">
            <a:avLst/>
          </a:prstGeom>
          <a:noFill/>
        </p:spPr>
        <p:txBody>
          <a:bodyPr wrap="square" rtlCol="0">
            <a:spAutoFit/>
          </a:bodyPr>
          <a:lstStyle/>
          <a:p>
            <a:pPr algn="ctr"/>
            <a:r>
              <a:rPr lang="en-US" dirty="0"/>
              <a:t>GEO</a:t>
            </a:r>
          </a:p>
        </p:txBody>
      </p:sp>
      <p:sp>
        <p:nvSpPr>
          <p:cNvPr id="26" name="TextBox 25">
            <a:extLst>
              <a:ext uri="{FF2B5EF4-FFF2-40B4-BE49-F238E27FC236}">
                <a16:creationId xmlns:a16="http://schemas.microsoft.com/office/drawing/2014/main" id="{0662C1CB-08E2-7A43-A51F-EB6C321A49B6}"/>
              </a:ext>
            </a:extLst>
          </p:cNvPr>
          <p:cNvSpPr txBox="1"/>
          <p:nvPr/>
        </p:nvSpPr>
        <p:spPr>
          <a:xfrm>
            <a:off x="3056326" y="3835301"/>
            <a:ext cx="643091" cy="369332"/>
          </a:xfrm>
          <a:prstGeom prst="rect">
            <a:avLst/>
          </a:prstGeom>
          <a:noFill/>
        </p:spPr>
        <p:txBody>
          <a:bodyPr wrap="square" rtlCol="0">
            <a:spAutoFit/>
          </a:bodyPr>
          <a:lstStyle/>
          <a:p>
            <a:pPr algn="ctr"/>
            <a:r>
              <a:rPr lang="en-US" dirty="0"/>
              <a:t>SNE</a:t>
            </a:r>
          </a:p>
        </p:txBody>
      </p:sp>
      <p:sp>
        <p:nvSpPr>
          <p:cNvPr id="27" name="TextBox 26">
            <a:extLst>
              <a:ext uri="{FF2B5EF4-FFF2-40B4-BE49-F238E27FC236}">
                <a16:creationId xmlns:a16="http://schemas.microsoft.com/office/drawing/2014/main" id="{97A8F9EB-1AF6-C44A-A784-C90308F76C07}"/>
              </a:ext>
            </a:extLst>
          </p:cNvPr>
          <p:cNvSpPr txBox="1"/>
          <p:nvPr/>
        </p:nvSpPr>
        <p:spPr>
          <a:xfrm>
            <a:off x="2372283" y="4507186"/>
            <a:ext cx="684043" cy="369332"/>
          </a:xfrm>
          <a:prstGeom prst="rect">
            <a:avLst/>
          </a:prstGeom>
          <a:noFill/>
        </p:spPr>
        <p:txBody>
          <a:bodyPr wrap="square" rtlCol="0">
            <a:spAutoFit/>
          </a:bodyPr>
          <a:lstStyle/>
          <a:p>
            <a:pPr algn="ctr"/>
            <a:r>
              <a:rPr lang="en-US" dirty="0"/>
              <a:t>MAB</a:t>
            </a:r>
          </a:p>
        </p:txBody>
      </p:sp>
      <p:sp>
        <p:nvSpPr>
          <p:cNvPr id="28" name="TextBox 27">
            <a:extLst>
              <a:ext uri="{FF2B5EF4-FFF2-40B4-BE49-F238E27FC236}">
                <a16:creationId xmlns:a16="http://schemas.microsoft.com/office/drawing/2014/main" id="{C0619734-8652-5549-9139-BB153F5EA596}"/>
              </a:ext>
            </a:extLst>
          </p:cNvPr>
          <p:cNvSpPr txBox="1"/>
          <p:nvPr/>
        </p:nvSpPr>
        <p:spPr>
          <a:xfrm>
            <a:off x="8724900" y="5983063"/>
            <a:ext cx="1257300" cy="369332"/>
          </a:xfrm>
          <a:prstGeom prst="rect">
            <a:avLst/>
          </a:prstGeom>
          <a:solidFill>
            <a:schemeClr val="bg1"/>
          </a:solidFill>
        </p:spPr>
        <p:txBody>
          <a:bodyPr wrap="square" rtlCol="0">
            <a:spAutoFit/>
          </a:bodyPr>
          <a:lstStyle/>
          <a:p>
            <a:r>
              <a:rPr lang="en-US" dirty="0"/>
              <a:t>Year</a:t>
            </a:r>
          </a:p>
        </p:txBody>
      </p:sp>
      <p:sp>
        <p:nvSpPr>
          <p:cNvPr id="29" name="TextBox 28">
            <a:extLst>
              <a:ext uri="{FF2B5EF4-FFF2-40B4-BE49-F238E27FC236}">
                <a16:creationId xmlns:a16="http://schemas.microsoft.com/office/drawing/2014/main" id="{863F4468-4CE3-B04D-BFBB-AC0D9BFB98B2}"/>
              </a:ext>
            </a:extLst>
          </p:cNvPr>
          <p:cNvSpPr txBox="1"/>
          <p:nvPr/>
        </p:nvSpPr>
        <p:spPr>
          <a:xfrm rot="16200000">
            <a:off x="5273930" y="3041070"/>
            <a:ext cx="1257300" cy="369332"/>
          </a:xfrm>
          <a:prstGeom prst="rect">
            <a:avLst/>
          </a:prstGeom>
          <a:solidFill>
            <a:schemeClr val="bg1"/>
          </a:solidFill>
        </p:spPr>
        <p:txBody>
          <a:bodyPr wrap="square" rtlCol="0">
            <a:spAutoFit/>
          </a:bodyPr>
          <a:lstStyle/>
          <a:p>
            <a:r>
              <a:rPr lang="en-US" dirty="0"/>
              <a:t>Richness</a:t>
            </a:r>
          </a:p>
        </p:txBody>
      </p:sp>
    </p:spTree>
    <p:extLst>
      <p:ext uri="{BB962C8B-B14F-4D97-AF65-F5344CB8AC3E}">
        <p14:creationId xmlns:p14="http://schemas.microsoft.com/office/powerpoint/2010/main" val="3827947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B1DC-088A-244B-A956-11AE3AD2673D}"/>
              </a:ext>
            </a:extLst>
          </p:cNvPr>
          <p:cNvSpPr>
            <a:spLocks noGrp="1"/>
          </p:cNvSpPr>
          <p:nvPr>
            <p:ph type="title"/>
          </p:nvPr>
        </p:nvSpPr>
        <p:spPr>
          <a:xfrm>
            <a:off x="838200" y="481237"/>
            <a:ext cx="10515600" cy="1325563"/>
          </a:xfrm>
        </p:spPr>
        <p:txBody>
          <a:bodyPr>
            <a:normAutofit/>
          </a:bodyPr>
          <a:lstStyle/>
          <a:p>
            <a:r>
              <a:rPr lang="en-US" dirty="0"/>
              <a:t>Preliminary results</a:t>
            </a:r>
          </a:p>
        </p:txBody>
      </p:sp>
      <p:pic>
        <p:nvPicPr>
          <p:cNvPr id="16" name="Picture 15">
            <a:extLst>
              <a:ext uri="{FF2B5EF4-FFF2-40B4-BE49-F238E27FC236}">
                <a16:creationId xmlns:a16="http://schemas.microsoft.com/office/drawing/2014/main" id="{97E29F81-482B-B845-B56C-6D0E6BF2A558}"/>
              </a:ext>
            </a:extLst>
          </p:cNvPr>
          <p:cNvPicPr>
            <a:picLocks noChangeAspect="1"/>
          </p:cNvPicPr>
          <p:nvPr/>
        </p:nvPicPr>
        <p:blipFill>
          <a:blip r:embed="rId3"/>
          <a:stretch>
            <a:fillRect/>
          </a:stretch>
        </p:blipFill>
        <p:spPr>
          <a:xfrm>
            <a:off x="676337" y="1639247"/>
            <a:ext cx="5027777" cy="4235163"/>
          </a:xfrm>
          <a:prstGeom prst="rect">
            <a:avLst/>
          </a:prstGeom>
        </p:spPr>
      </p:pic>
      <p:sp>
        <p:nvSpPr>
          <p:cNvPr id="17" name="TextBox 16">
            <a:extLst>
              <a:ext uri="{FF2B5EF4-FFF2-40B4-BE49-F238E27FC236}">
                <a16:creationId xmlns:a16="http://schemas.microsoft.com/office/drawing/2014/main" id="{D6FDC536-C128-3543-B5F2-DADEDD80626A}"/>
              </a:ext>
            </a:extLst>
          </p:cNvPr>
          <p:cNvSpPr txBox="1"/>
          <p:nvPr/>
        </p:nvSpPr>
        <p:spPr>
          <a:xfrm>
            <a:off x="4069257" y="5860527"/>
            <a:ext cx="3269713" cy="369332"/>
          </a:xfrm>
          <a:prstGeom prst="rect">
            <a:avLst/>
          </a:prstGeom>
          <a:noFill/>
        </p:spPr>
        <p:txBody>
          <a:bodyPr wrap="square" rtlCol="0">
            <a:spAutoFit/>
          </a:bodyPr>
          <a:lstStyle/>
          <a:p>
            <a:r>
              <a:rPr lang="en-US" dirty="0"/>
              <a:t>Hare et al. 2015</a:t>
            </a:r>
          </a:p>
        </p:txBody>
      </p:sp>
      <p:pic>
        <p:nvPicPr>
          <p:cNvPr id="19" name="Picture 18" descr="A close up of a map&#10;&#10;Description automatically generated">
            <a:extLst>
              <a:ext uri="{FF2B5EF4-FFF2-40B4-BE49-F238E27FC236}">
                <a16:creationId xmlns:a16="http://schemas.microsoft.com/office/drawing/2014/main" id="{96E89EC6-4860-8E44-8844-55BBA43E3FBD}"/>
              </a:ext>
            </a:extLst>
          </p:cNvPr>
          <p:cNvPicPr>
            <a:picLocks noChangeAspect="1"/>
          </p:cNvPicPr>
          <p:nvPr/>
        </p:nvPicPr>
        <p:blipFill>
          <a:blip r:embed="rId4"/>
          <a:stretch>
            <a:fillRect/>
          </a:stretch>
        </p:blipFill>
        <p:spPr>
          <a:xfrm>
            <a:off x="6532793" y="0"/>
            <a:ext cx="4682900" cy="6912852"/>
          </a:xfrm>
          <a:prstGeom prst="rect">
            <a:avLst/>
          </a:prstGeom>
        </p:spPr>
      </p:pic>
      <p:sp>
        <p:nvSpPr>
          <p:cNvPr id="15" name="TextBox 14">
            <a:extLst>
              <a:ext uri="{FF2B5EF4-FFF2-40B4-BE49-F238E27FC236}">
                <a16:creationId xmlns:a16="http://schemas.microsoft.com/office/drawing/2014/main" id="{DE843477-51EE-3541-8DB0-1612AE6EF20D}"/>
              </a:ext>
            </a:extLst>
          </p:cNvPr>
          <p:cNvSpPr txBox="1"/>
          <p:nvPr/>
        </p:nvSpPr>
        <p:spPr>
          <a:xfrm>
            <a:off x="4680668" y="2710826"/>
            <a:ext cx="643091" cy="369332"/>
          </a:xfrm>
          <a:prstGeom prst="rect">
            <a:avLst/>
          </a:prstGeom>
          <a:noFill/>
        </p:spPr>
        <p:txBody>
          <a:bodyPr wrap="square" rtlCol="0">
            <a:spAutoFit/>
          </a:bodyPr>
          <a:lstStyle/>
          <a:p>
            <a:pPr algn="ctr"/>
            <a:r>
              <a:rPr lang="en-US" dirty="0"/>
              <a:t>GME</a:t>
            </a:r>
          </a:p>
        </p:txBody>
      </p:sp>
      <p:sp>
        <p:nvSpPr>
          <p:cNvPr id="18" name="TextBox 17">
            <a:extLst>
              <a:ext uri="{FF2B5EF4-FFF2-40B4-BE49-F238E27FC236}">
                <a16:creationId xmlns:a16="http://schemas.microsoft.com/office/drawing/2014/main" id="{BC81E3EA-F76A-EB4D-A1A3-16AF58B8D89F}"/>
              </a:ext>
            </a:extLst>
          </p:cNvPr>
          <p:cNvSpPr txBox="1"/>
          <p:nvPr/>
        </p:nvSpPr>
        <p:spPr>
          <a:xfrm>
            <a:off x="4238742" y="3387496"/>
            <a:ext cx="684043" cy="369332"/>
          </a:xfrm>
          <a:prstGeom prst="rect">
            <a:avLst/>
          </a:prstGeom>
          <a:noFill/>
        </p:spPr>
        <p:txBody>
          <a:bodyPr wrap="square" rtlCol="0">
            <a:spAutoFit/>
          </a:bodyPr>
          <a:lstStyle/>
          <a:p>
            <a:pPr algn="ctr"/>
            <a:r>
              <a:rPr lang="en-US" dirty="0"/>
              <a:t>GEO</a:t>
            </a:r>
          </a:p>
        </p:txBody>
      </p:sp>
      <p:sp>
        <p:nvSpPr>
          <p:cNvPr id="20" name="TextBox 19">
            <a:extLst>
              <a:ext uri="{FF2B5EF4-FFF2-40B4-BE49-F238E27FC236}">
                <a16:creationId xmlns:a16="http://schemas.microsoft.com/office/drawing/2014/main" id="{0F2C9E48-E066-944A-8D20-C75193A429A5}"/>
              </a:ext>
            </a:extLst>
          </p:cNvPr>
          <p:cNvSpPr txBox="1"/>
          <p:nvPr/>
        </p:nvSpPr>
        <p:spPr>
          <a:xfrm>
            <a:off x="3056326" y="3835301"/>
            <a:ext cx="643091" cy="369332"/>
          </a:xfrm>
          <a:prstGeom prst="rect">
            <a:avLst/>
          </a:prstGeom>
          <a:noFill/>
        </p:spPr>
        <p:txBody>
          <a:bodyPr wrap="square" rtlCol="0">
            <a:spAutoFit/>
          </a:bodyPr>
          <a:lstStyle/>
          <a:p>
            <a:pPr algn="ctr"/>
            <a:r>
              <a:rPr lang="en-US" dirty="0"/>
              <a:t>SNE</a:t>
            </a:r>
          </a:p>
        </p:txBody>
      </p:sp>
      <p:sp>
        <p:nvSpPr>
          <p:cNvPr id="21" name="TextBox 20">
            <a:extLst>
              <a:ext uri="{FF2B5EF4-FFF2-40B4-BE49-F238E27FC236}">
                <a16:creationId xmlns:a16="http://schemas.microsoft.com/office/drawing/2014/main" id="{1E9C3D6A-1CB6-454E-A796-8985A37B6593}"/>
              </a:ext>
            </a:extLst>
          </p:cNvPr>
          <p:cNvSpPr txBox="1"/>
          <p:nvPr/>
        </p:nvSpPr>
        <p:spPr>
          <a:xfrm>
            <a:off x="2372283" y="4507186"/>
            <a:ext cx="684043" cy="369332"/>
          </a:xfrm>
          <a:prstGeom prst="rect">
            <a:avLst/>
          </a:prstGeom>
          <a:noFill/>
        </p:spPr>
        <p:txBody>
          <a:bodyPr wrap="square" rtlCol="0">
            <a:spAutoFit/>
          </a:bodyPr>
          <a:lstStyle/>
          <a:p>
            <a:pPr algn="ctr"/>
            <a:r>
              <a:rPr lang="en-US" dirty="0"/>
              <a:t>MAB</a:t>
            </a:r>
          </a:p>
        </p:txBody>
      </p:sp>
    </p:spTree>
    <p:extLst>
      <p:ext uri="{BB962C8B-B14F-4D97-AF65-F5344CB8AC3E}">
        <p14:creationId xmlns:p14="http://schemas.microsoft.com/office/powerpoint/2010/main" val="4264161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151C82-37D6-D142-B61C-A803022EDC26}"/>
              </a:ext>
            </a:extLst>
          </p:cNvPr>
          <p:cNvPicPr>
            <a:picLocks noChangeAspect="1"/>
          </p:cNvPicPr>
          <p:nvPr/>
        </p:nvPicPr>
        <p:blipFill>
          <a:blip r:embed="rId3"/>
          <a:stretch>
            <a:fillRect/>
          </a:stretch>
        </p:blipFill>
        <p:spPr>
          <a:xfrm>
            <a:off x="664114" y="1402618"/>
            <a:ext cx="4114898" cy="4782964"/>
          </a:xfrm>
          <a:prstGeom prst="rect">
            <a:avLst/>
          </a:prstGeom>
        </p:spPr>
      </p:pic>
      <p:sp>
        <p:nvSpPr>
          <p:cNvPr id="2" name="Title 1">
            <a:extLst>
              <a:ext uri="{FF2B5EF4-FFF2-40B4-BE49-F238E27FC236}">
                <a16:creationId xmlns:a16="http://schemas.microsoft.com/office/drawing/2014/main" id="{C407B1DC-088A-244B-A956-11AE3AD2673D}"/>
              </a:ext>
            </a:extLst>
          </p:cNvPr>
          <p:cNvSpPr>
            <a:spLocks noGrp="1"/>
          </p:cNvSpPr>
          <p:nvPr>
            <p:ph type="title"/>
          </p:nvPr>
        </p:nvSpPr>
        <p:spPr>
          <a:xfrm>
            <a:off x="838200" y="481237"/>
            <a:ext cx="10515600" cy="1325563"/>
          </a:xfrm>
        </p:spPr>
        <p:txBody>
          <a:bodyPr>
            <a:normAutofit/>
          </a:bodyPr>
          <a:lstStyle/>
          <a:p>
            <a:r>
              <a:rPr lang="en-US" dirty="0"/>
              <a:t>Preliminary results for NEUS (60x60km)</a:t>
            </a:r>
          </a:p>
        </p:txBody>
      </p:sp>
      <p:pic>
        <p:nvPicPr>
          <p:cNvPr id="4" name="Picture 3" descr="A close up of a map&#10;&#10;Description automatically generated">
            <a:extLst>
              <a:ext uri="{FF2B5EF4-FFF2-40B4-BE49-F238E27FC236}">
                <a16:creationId xmlns:a16="http://schemas.microsoft.com/office/drawing/2014/main" id="{91AF3791-D49E-9443-9819-B5731CBF0051}"/>
              </a:ext>
            </a:extLst>
          </p:cNvPr>
          <p:cNvPicPr>
            <a:picLocks noChangeAspect="1"/>
          </p:cNvPicPr>
          <p:nvPr/>
        </p:nvPicPr>
        <p:blipFill>
          <a:blip r:embed="rId4"/>
          <a:stretch>
            <a:fillRect/>
          </a:stretch>
        </p:blipFill>
        <p:spPr>
          <a:xfrm>
            <a:off x="5288596" y="1806800"/>
            <a:ext cx="6662245" cy="4322973"/>
          </a:xfrm>
          <a:prstGeom prst="rect">
            <a:avLst/>
          </a:prstGeom>
        </p:spPr>
      </p:pic>
      <p:sp>
        <p:nvSpPr>
          <p:cNvPr id="3" name="TextBox 2">
            <a:extLst>
              <a:ext uri="{FF2B5EF4-FFF2-40B4-BE49-F238E27FC236}">
                <a16:creationId xmlns:a16="http://schemas.microsoft.com/office/drawing/2014/main" id="{0B5C6512-2069-014E-AE23-51AB393BF308}"/>
              </a:ext>
            </a:extLst>
          </p:cNvPr>
          <p:cNvSpPr txBox="1"/>
          <p:nvPr/>
        </p:nvSpPr>
        <p:spPr>
          <a:xfrm>
            <a:off x="6702102" y="2085732"/>
            <a:ext cx="1814062" cy="646331"/>
          </a:xfrm>
          <a:prstGeom prst="rect">
            <a:avLst/>
          </a:prstGeom>
          <a:noFill/>
        </p:spPr>
        <p:txBody>
          <a:bodyPr wrap="square" rtlCol="0">
            <a:spAutoFit/>
          </a:bodyPr>
          <a:lstStyle/>
          <a:p>
            <a:r>
              <a:rPr lang="en-US" dirty="0">
                <a:solidFill>
                  <a:schemeClr val="accent6">
                    <a:lumMod val="75000"/>
                  </a:schemeClr>
                </a:solidFill>
              </a:rPr>
              <a:t>Steep = highly differentiated</a:t>
            </a:r>
          </a:p>
        </p:txBody>
      </p:sp>
      <p:sp>
        <p:nvSpPr>
          <p:cNvPr id="27" name="TextBox 26">
            <a:extLst>
              <a:ext uri="{FF2B5EF4-FFF2-40B4-BE49-F238E27FC236}">
                <a16:creationId xmlns:a16="http://schemas.microsoft.com/office/drawing/2014/main" id="{8D461B0F-F35C-2947-AB36-F37C342C0A2D}"/>
              </a:ext>
            </a:extLst>
          </p:cNvPr>
          <p:cNvSpPr txBox="1"/>
          <p:nvPr/>
        </p:nvSpPr>
        <p:spPr>
          <a:xfrm>
            <a:off x="8010137" y="4741463"/>
            <a:ext cx="1814062" cy="646331"/>
          </a:xfrm>
          <a:prstGeom prst="rect">
            <a:avLst/>
          </a:prstGeom>
          <a:noFill/>
        </p:spPr>
        <p:txBody>
          <a:bodyPr wrap="square" rtlCol="0">
            <a:spAutoFit/>
          </a:bodyPr>
          <a:lstStyle/>
          <a:p>
            <a:r>
              <a:rPr lang="en-US" dirty="0">
                <a:solidFill>
                  <a:schemeClr val="accent5">
                    <a:lumMod val="50000"/>
                  </a:schemeClr>
                </a:solidFill>
              </a:rPr>
              <a:t>Shallow = high similarity</a:t>
            </a:r>
          </a:p>
        </p:txBody>
      </p:sp>
      <p:sp>
        <p:nvSpPr>
          <p:cNvPr id="5" name="TextBox 4">
            <a:extLst>
              <a:ext uri="{FF2B5EF4-FFF2-40B4-BE49-F238E27FC236}">
                <a16:creationId xmlns:a16="http://schemas.microsoft.com/office/drawing/2014/main" id="{12620F97-CA77-6945-9664-9FF6EEE4ADC2}"/>
              </a:ext>
            </a:extLst>
          </p:cNvPr>
          <p:cNvSpPr txBox="1"/>
          <p:nvPr/>
        </p:nvSpPr>
        <p:spPr>
          <a:xfrm>
            <a:off x="6885280" y="3261463"/>
            <a:ext cx="2249714" cy="369332"/>
          </a:xfrm>
          <a:prstGeom prst="rect">
            <a:avLst/>
          </a:prstGeom>
          <a:noFill/>
        </p:spPr>
        <p:txBody>
          <a:bodyPr wrap="square" rtlCol="0">
            <a:spAutoFit/>
          </a:bodyPr>
          <a:lstStyle/>
          <a:p>
            <a:r>
              <a:rPr lang="en-US" dirty="0"/>
              <a:t>Homogenization</a:t>
            </a:r>
          </a:p>
        </p:txBody>
      </p:sp>
      <p:sp>
        <p:nvSpPr>
          <p:cNvPr id="28" name="TextBox 27">
            <a:extLst>
              <a:ext uri="{FF2B5EF4-FFF2-40B4-BE49-F238E27FC236}">
                <a16:creationId xmlns:a16="http://schemas.microsoft.com/office/drawing/2014/main" id="{0E6C131F-DB2C-2F45-9FBE-D73EBBD3D738}"/>
              </a:ext>
            </a:extLst>
          </p:cNvPr>
          <p:cNvSpPr txBox="1"/>
          <p:nvPr/>
        </p:nvSpPr>
        <p:spPr>
          <a:xfrm>
            <a:off x="10522951" y="4178657"/>
            <a:ext cx="2249714" cy="369332"/>
          </a:xfrm>
          <a:prstGeom prst="rect">
            <a:avLst/>
          </a:prstGeom>
          <a:noFill/>
        </p:spPr>
        <p:txBody>
          <a:bodyPr wrap="square" rtlCol="0">
            <a:spAutoFit/>
          </a:bodyPr>
          <a:lstStyle/>
          <a:p>
            <a:r>
              <a:rPr lang="en-US" dirty="0"/>
              <a:t>Differentiation</a:t>
            </a:r>
          </a:p>
        </p:txBody>
      </p:sp>
      <p:sp>
        <p:nvSpPr>
          <p:cNvPr id="7" name="TextBox 6">
            <a:extLst>
              <a:ext uri="{FF2B5EF4-FFF2-40B4-BE49-F238E27FC236}">
                <a16:creationId xmlns:a16="http://schemas.microsoft.com/office/drawing/2014/main" id="{33DE56B9-CE64-F141-9DD7-99561E050DC0}"/>
              </a:ext>
            </a:extLst>
          </p:cNvPr>
          <p:cNvSpPr txBox="1"/>
          <p:nvPr/>
        </p:nvSpPr>
        <p:spPr>
          <a:xfrm>
            <a:off x="2907338" y="6076010"/>
            <a:ext cx="4651698" cy="369332"/>
          </a:xfrm>
          <a:prstGeom prst="rect">
            <a:avLst/>
          </a:prstGeom>
          <a:noFill/>
        </p:spPr>
        <p:txBody>
          <a:bodyPr wrap="square" rtlCol="0">
            <a:spAutoFit/>
          </a:bodyPr>
          <a:lstStyle/>
          <a:p>
            <a:r>
              <a:rPr lang="en-US" dirty="0" err="1"/>
              <a:t>Brodziak</a:t>
            </a:r>
            <a:r>
              <a:rPr lang="en-US" dirty="0"/>
              <a:t> et al. 1999</a:t>
            </a:r>
          </a:p>
        </p:txBody>
      </p:sp>
    </p:spTree>
    <p:extLst>
      <p:ext uri="{BB962C8B-B14F-4D97-AF65-F5344CB8AC3E}">
        <p14:creationId xmlns:p14="http://schemas.microsoft.com/office/powerpoint/2010/main" val="3874435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B1DC-088A-244B-A956-11AE3AD2673D}"/>
              </a:ext>
            </a:extLst>
          </p:cNvPr>
          <p:cNvSpPr>
            <a:spLocks noGrp="1"/>
          </p:cNvSpPr>
          <p:nvPr>
            <p:ph type="title"/>
          </p:nvPr>
        </p:nvSpPr>
        <p:spPr>
          <a:xfrm>
            <a:off x="838200" y="481237"/>
            <a:ext cx="10515600" cy="1325563"/>
          </a:xfrm>
        </p:spPr>
        <p:txBody>
          <a:bodyPr>
            <a:normAutofit/>
          </a:bodyPr>
          <a:lstStyle/>
          <a:p>
            <a:r>
              <a:rPr lang="en-US" dirty="0"/>
              <a:t>Preliminary results for NEUS (60x60km)</a:t>
            </a:r>
          </a:p>
        </p:txBody>
      </p:sp>
      <p:pic>
        <p:nvPicPr>
          <p:cNvPr id="4" name="Picture 3" descr="A close up of a map&#10;&#10;Description automatically generated">
            <a:extLst>
              <a:ext uri="{FF2B5EF4-FFF2-40B4-BE49-F238E27FC236}">
                <a16:creationId xmlns:a16="http://schemas.microsoft.com/office/drawing/2014/main" id="{91AF3791-D49E-9443-9819-B5731CBF0051}"/>
              </a:ext>
            </a:extLst>
          </p:cNvPr>
          <p:cNvPicPr>
            <a:picLocks noChangeAspect="1"/>
          </p:cNvPicPr>
          <p:nvPr/>
        </p:nvPicPr>
        <p:blipFill>
          <a:blip r:embed="rId3"/>
          <a:stretch>
            <a:fillRect/>
          </a:stretch>
        </p:blipFill>
        <p:spPr>
          <a:xfrm>
            <a:off x="5288596" y="1806800"/>
            <a:ext cx="6662245" cy="4322973"/>
          </a:xfrm>
          <a:prstGeom prst="rect">
            <a:avLst/>
          </a:prstGeom>
        </p:spPr>
      </p:pic>
      <p:cxnSp>
        <p:nvCxnSpPr>
          <p:cNvPr id="13" name="Straight Arrow Connector 12">
            <a:extLst>
              <a:ext uri="{FF2B5EF4-FFF2-40B4-BE49-F238E27FC236}">
                <a16:creationId xmlns:a16="http://schemas.microsoft.com/office/drawing/2014/main" id="{0376B762-C822-0643-BC88-4774E82BD643}"/>
              </a:ext>
            </a:extLst>
          </p:cNvPr>
          <p:cNvCxnSpPr/>
          <p:nvPr/>
        </p:nvCxnSpPr>
        <p:spPr>
          <a:xfrm>
            <a:off x="722086" y="5158972"/>
            <a:ext cx="37446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3A22054-0C59-AC4E-AA3F-C752D4DE7E03}"/>
              </a:ext>
            </a:extLst>
          </p:cNvPr>
          <p:cNvCxnSpPr>
            <a:cxnSpLocks/>
          </p:cNvCxnSpPr>
          <p:nvPr/>
        </p:nvCxnSpPr>
        <p:spPr>
          <a:xfrm flipV="1">
            <a:off x="722086" y="2067430"/>
            <a:ext cx="0" cy="309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B25CA38-4F09-F248-8D67-F80C9F3DDA1B}"/>
              </a:ext>
            </a:extLst>
          </p:cNvPr>
          <p:cNvSpPr txBox="1"/>
          <p:nvPr/>
        </p:nvSpPr>
        <p:spPr>
          <a:xfrm>
            <a:off x="1055915" y="5318630"/>
            <a:ext cx="2873828" cy="369332"/>
          </a:xfrm>
          <a:prstGeom prst="rect">
            <a:avLst/>
          </a:prstGeom>
          <a:noFill/>
        </p:spPr>
        <p:txBody>
          <a:bodyPr wrap="square" rtlCol="0">
            <a:spAutoFit/>
          </a:bodyPr>
          <a:lstStyle/>
          <a:p>
            <a:r>
              <a:rPr lang="en-US" dirty="0"/>
              <a:t>Distance between grid cells</a:t>
            </a:r>
          </a:p>
        </p:txBody>
      </p:sp>
      <p:sp>
        <p:nvSpPr>
          <p:cNvPr id="18" name="TextBox 17">
            <a:extLst>
              <a:ext uri="{FF2B5EF4-FFF2-40B4-BE49-F238E27FC236}">
                <a16:creationId xmlns:a16="http://schemas.microsoft.com/office/drawing/2014/main" id="{AF628717-0B3C-4540-8001-46CEA15E9E97}"/>
              </a:ext>
            </a:extLst>
          </p:cNvPr>
          <p:cNvSpPr txBox="1"/>
          <p:nvPr/>
        </p:nvSpPr>
        <p:spPr>
          <a:xfrm rot="16200000">
            <a:off x="-1023126" y="3443049"/>
            <a:ext cx="2873828" cy="369332"/>
          </a:xfrm>
          <a:prstGeom prst="rect">
            <a:avLst/>
          </a:prstGeom>
          <a:noFill/>
        </p:spPr>
        <p:txBody>
          <a:bodyPr wrap="square" rtlCol="0">
            <a:spAutoFit/>
          </a:bodyPr>
          <a:lstStyle/>
          <a:p>
            <a:pPr algn="ctr"/>
            <a:r>
              <a:rPr lang="en-US" dirty="0"/>
              <a:t>Jaccard similarity</a:t>
            </a:r>
          </a:p>
        </p:txBody>
      </p:sp>
      <p:sp>
        <p:nvSpPr>
          <p:cNvPr id="20" name="Freeform 19">
            <a:extLst>
              <a:ext uri="{FF2B5EF4-FFF2-40B4-BE49-F238E27FC236}">
                <a16:creationId xmlns:a16="http://schemas.microsoft.com/office/drawing/2014/main" id="{2C53473B-1F1E-A247-8E10-5537D8B4E712}"/>
              </a:ext>
            </a:extLst>
          </p:cNvPr>
          <p:cNvSpPr/>
          <p:nvPr/>
        </p:nvSpPr>
        <p:spPr>
          <a:xfrm>
            <a:off x="838200" y="2343201"/>
            <a:ext cx="3541486" cy="870857"/>
          </a:xfrm>
          <a:custGeom>
            <a:avLst/>
            <a:gdLst>
              <a:gd name="connsiteX0" fmla="*/ 0 w 3541486"/>
              <a:gd name="connsiteY0" fmla="*/ 0 h 870857"/>
              <a:gd name="connsiteX1" fmla="*/ 1538515 w 3541486"/>
              <a:gd name="connsiteY1" fmla="*/ 304800 h 870857"/>
              <a:gd name="connsiteX2" fmla="*/ 3149600 w 3541486"/>
              <a:gd name="connsiteY2" fmla="*/ 769257 h 870857"/>
              <a:gd name="connsiteX3" fmla="*/ 3541486 w 3541486"/>
              <a:gd name="connsiteY3" fmla="*/ 870857 h 870857"/>
            </a:gdLst>
            <a:ahLst/>
            <a:cxnLst>
              <a:cxn ang="0">
                <a:pos x="connsiteX0" y="connsiteY0"/>
              </a:cxn>
              <a:cxn ang="0">
                <a:pos x="connsiteX1" y="connsiteY1"/>
              </a:cxn>
              <a:cxn ang="0">
                <a:pos x="connsiteX2" y="connsiteY2"/>
              </a:cxn>
              <a:cxn ang="0">
                <a:pos x="connsiteX3" y="connsiteY3"/>
              </a:cxn>
            </a:cxnLst>
            <a:rect l="l" t="t" r="r" b="b"/>
            <a:pathLst>
              <a:path w="3541486" h="870857">
                <a:moveTo>
                  <a:pt x="0" y="0"/>
                </a:moveTo>
                <a:cubicBezTo>
                  <a:pt x="506791" y="88295"/>
                  <a:pt x="1013582" y="176591"/>
                  <a:pt x="1538515" y="304800"/>
                </a:cubicBezTo>
                <a:cubicBezTo>
                  <a:pt x="2063448" y="433009"/>
                  <a:pt x="2815772" y="674914"/>
                  <a:pt x="3149600" y="769257"/>
                </a:cubicBezTo>
                <a:cubicBezTo>
                  <a:pt x="3483429" y="863600"/>
                  <a:pt x="3512457" y="867228"/>
                  <a:pt x="3541486" y="870857"/>
                </a:cubicBezTo>
              </a:path>
            </a:pathLst>
          </a:custGeom>
          <a:noFill/>
          <a:ln w="222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D9B476A9-C76B-3D48-A88D-3DFF3DE19D1C}"/>
              </a:ext>
            </a:extLst>
          </p:cNvPr>
          <p:cNvSpPr/>
          <p:nvPr/>
        </p:nvSpPr>
        <p:spPr>
          <a:xfrm>
            <a:off x="780143" y="2502858"/>
            <a:ext cx="1277257" cy="2663313"/>
          </a:xfrm>
          <a:custGeom>
            <a:avLst/>
            <a:gdLst>
              <a:gd name="connsiteX0" fmla="*/ 0 w 1277257"/>
              <a:gd name="connsiteY0" fmla="*/ 0 h 2663313"/>
              <a:gd name="connsiteX1" fmla="*/ 290286 w 1277257"/>
              <a:gd name="connsiteY1" fmla="*/ 2249714 h 2663313"/>
              <a:gd name="connsiteX2" fmla="*/ 1277257 w 1277257"/>
              <a:gd name="connsiteY2" fmla="*/ 2656114 h 2663313"/>
            </a:gdLst>
            <a:ahLst/>
            <a:cxnLst>
              <a:cxn ang="0">
                <a:pos x="connsiteX0" y="connsiteY0"/>
              </a:cxn>
              <a:cxn ang="0">
                <a:pos x="connsiteX1" y="connsiteY1"/>
              </a:cxn>
              <a:cxn ang="0">
                <a:pos x="connsiteX2" y="connsiteY2"/>
              </a:cxn>
            </a:cxnLst>
            <a:rect l="l" t="t" r="r" b="b"/>
            <a:pathLst>
              <a:path w="1277257" h="2663313">
                <a:moveTo>
                  <a:pt x="0" y="0"/>
                </a:moveTo>
                <a:cubicBezTo>
                  <a:pt x="38705" y="903514"/>
                  <a:pt x="77410" y="1807028"/>
                  <a:pt x="290286" y="2249714"/>
                </a:cubicBezTo>
                <a:cubicBezTo>
                  <a:pt x="503162" y="2692400"/>
                  <a:pt x="890209" y="2674257"/>
                  <a:pt x="1277257" y="2656114"/>
                </a:cubicBezTo>
              </a:path>
            </a:pathLst>
          </a:custGeom>
          <a:no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4D57963-1527-EE4E-AC17-84EA41D3F9FE}"/>
              </a:ext>
            </a:extLst>
          </p:cNvPr>
          <p:cNvSpPr/>
          <p:nvPr/>
        </p:nvSpPr>
        <p:spPr>
          <a:xfrm>
            <a:off x="852715" y="2401258"/>
            <a:ext cx="3686628" cy="2641600"/>
          </a:xfrm>
          <a:custGeom>
            <a:avLst/>
            <a:gdLst>
              <a:gd name="connsiteX0" fmla="*/ 0 w 3686628"/>
              <a:gd name="connsiteY0" fmla="*/ 0 h 2641600"/>
              <a:gd name="connsiteX1" fmla="*/ 1277257 w 3686628"/>
              <a:gd name="connsiteY1" fmla="*/ 1741714 h 2641600"/>
              <a:gd name="connsiteX2" fmla="*/ 3686628 w 3686628"/>
              <a:gd name="connsiteY2" fmla="*/ 2641600 h 2641600"/>
            </a:gdLst>
            <a:ahLst/>
            <a:cxnLst>
              <a:cxn ang="0">
                <a:pos x="connsiteX0" y="connsiteY0"/>
              </a:cxn>
              <a:cxn ang="0">
                <a:pos x="connsiteX1" y="connsiteY1"/>
              </a:cxn>
              <a:cxn ang="0">
                <a:pos x="connsiteX2" y="connsiteY2"/>
              </a:cxn>
            </a:cxnLst>
            <a:rect l="l" t="t" r="r" b="b"/>
            <a:pathLst>
              <a:path w="3686628" h="2641600">
                <a:moveTo>
                  <a:pt x="0" y="0"/>
                </a:moveTo>
                <a:cubicBezTo>
                  <a:pt x="331409" y="650723"/>
                  <a:pt x="662819" y="1301447"/>
                  <a:pt x="1277257" y="1741714"/>
                </a:cubicBezTo>
                <a:cubicBezTo>
                  <a:pt x="1891695" y="2181981"/>
                  <a:pt x="2789161" y="2411790"/>
                  <a:pt x="3686628" y="2641600"/>
                </a:cubicBezTo>
              </a:path>
            </a:pathLst>
          </a:custGeom>
          <a:noFill/>
          <a:ln w="222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168E96-FFC7-8546-9CE3-630635CFFBEF}"/>
              </a:ext>
            </a:extLst>
          </p:cNvPr>
          <p:cNvCxnSpPr/>
          <p:nvPr/>
        </p:nvCxnSpPr>
        <p:spPr>
          <a:xfrm>
            <a:off x="1520371" y="2408128"/>
            <a:ext cx="1872343" cy="471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E73B11-575C-4444-983F-0C5FD5E0A860}"/>
              </a:ext>
            </a:extLst>
          </p:cNvPr>
          <p:cNvCxnSpPr>
            <a:cxnSpLocks/>
          </p:cNvCxnSpPr>
          <p:nvPr/>
        </p:nvCxnSpPr>
        <p:spPr>
          <a:xfrm>
            <a:off x="1309914" y="3373715"/>
            <a:ext cx="1415143" cy="13050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70ED2F-25D6-4847-871A-BDF67BF2949A}"/>
              </a:ext>
            </a:extLst>
          </p:cNvPr>
          <p:cNvCxnSpPr>
            <a:cxnSpLocks/>
          </p:cNvCxnSpPr>
          <p:nvPr/>
        </p:nvCxnSpPr>
        <p:spPr>
          <a:xfrm>
            <a:off x="830704" y="3261463"/>
            <a:ext cx="114300" cy="171301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CA1D09-4347-0A40-9D11-E03BD8841131}"/>
              </a:ext>
            </a:extLst>
          </p:cNvPr>
          <p:cNvCxnSpPr>
            <a:cxnSpLocks/>
          </p:cNvCxnSpPr>
          <p:nvPr/>
        </p:nvCxnSpPr>
        <p:spPr>
          <a:xfrm>
            <a:off x="1462314" y="3526115"/>
            <a:ext cx="1415143" cy="13050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B5C6512-2069-014E-AE23-51AB393BF308}"/>
              </a:ext>
            </a:extLst>
          </p:cNvPr>
          <p:cNvSpPr txBox="1"/>
          <p:nvPr/>
        </p:nvSpPr>
        <p:spPr>
          <a:xfrm>
            <a:off x="6702102" y="2085732"/>
            <a:ext cx="1814062" cy="646331"/>
          </a:xfrm>
          <a:prstGeom prst="rect">
            <a:avLst/>
          </a:prstGeom>
          <a:noFill/>
        </p:spPr>
        <p:txBody>
          <a:bodyPr wrap="square" rtlCol="0">
            <a:spAutoFit/>
          </a:bodyPr>
          <a:lstStyle/>
          <a:p>
            <a:r>
              <a:rPr lang="en-US" dirty="0">
                <a:solidFill>
                  <a:schemeClr val="accent6">
                    <a:lumMod val="75000"/>
                  </a:schemeClr>
                </a:solidFill>
              </a:rPr>
              <a:t>Steep = highly differentiated</a:t>
            </a:r>
          </a:p>
        </p:txBody>
      </p:sp>
      <p:sp>
        <p:nvSpPr>
          <p:cNvPr id="27" name="TextBox 26">
            <a:extLst>
              <a:ext uri="{FF2B5EF4-FFF2-40B4-BE49-F238E27FC236}">
                <a16:creationId xmlns:a16="http://schemas.microsoft.com/office/drawing/2014/main" id="{8D461B0F-F35C-2947-AB36-F37C342C0A2D}"/>
              </a:ext>
            </a:extLst>
          </p:cNvPr>
          <p:cNvSpPr txBox="1"/>
          <p:nvPr/>
        </p:nvSpPr>
        <p:spPr>
          <a:xfrm>
            <a:off x="8010137" y="4741463"/>
            <a:ext cx="1814062" cy="646331"/>
          </a:xfrm>
          <a:prstGeom prst="rect">
            <a:avLst/>
          </a:prstGeom>
          <a:noFill/>
        </p:spPr>
        <p:txBody>
          <a:bodyPr wrap="square" rtlCol="0">
            <a:spAutoFit/>
          </a:bodyPr>
          <a:lstStyle/>
          <a:p>
            <a:r>
              <a:rPr lang="en-US" dirty="0">
                <a:solidFill>
                  <a:schemeClr val="accent5">
                    <a:lumMod val="50000"/>
                  </a:schemeClr>
                </a:solidFill>
              </a:rPr>
              <a:t>Shallow = high similarity</a:t>
            </a:r>
          </a:p>
        </p:txBody>
      </p:sp>
      <p:sp>
        <p:nvSpPr>
          <p:cNvPr id="5" name="TextBox 4">
            <a:extLst>
              <a:ext uri="{FF2B5EF4-FFF2-40B4-BE49-F238E27FC236}">
                <a16:creationId xmlns:a16="http://schemas.microsoft.com/office/drawing/2014/main" id="{12620F97-CA77-6945-9664-9FF6EEE4ADC2}"/>
              </a:ext>
            </a:extLst>
          </p:cNvPr>
          <p:cNvSpPr txBox="1"/>
          <p:nvPr/>
        </p:nvSpPr>
        <p:spPr>
          <a:xfrm>
            <a:off x="6885280" y="3261463"/>
            <a:ext cx="2249714" cy="369332"/>
          </a:xfrm>
          <a:prstGeom prst="rect">
            <a:avLst/>
          </a:prstGeom>
          <a:noFill/>
        </p:spPr>
        <p:txBody>
          <a:bodyPr wrap="square" rtlCol="0">
            <a:spAutoFit/>
          </a:bodyPr>
          <a:lstStyle/>
          <a:p>
            <a:r>
              <a:rPr lang="en-US" dirty="0"/>
              <a:t>Homogenization</a:t>
            </a:r>
          </a:p>
        </p:txBody>
      </p:sp>
      <p:sp>
        <p:nvSpPr>
          <p:cNvPr id="28" name="TextBox 27">
            <a:extLst>
              <a:ext uri="{FF2B5EF4-FFF2-40B4-BE49-F238E27FC236}">
                <a16:creationId xmlns:a16="http://schemas.microsoft.com/office/drawing/2014/main" id="{0E6C131F-DB2C-2F45-9FBE-D73EBBD3D738}"/>
              </a:ext>
            </a:extLst>
          </p:cNvPr>
          <p:cNvSpPr txBox="1"/>
          <p:nvPr/>
        </p:nvSpPr>
        <p:spPr>
          <a:xfrm>
            <a:off x="10522951" y="4178657"/>
            <a:ext cx="2249714" cy="369332"/>
          </a:xfrm>
          <a:prstGeom prst="rect">
            <a:avLst/>
          </a:prstGeom>
          <a:noFill/>
        </p:spPr>
        <p:txBody>
          <a:bodyPr wrap="square" rtlCol="0">
            <a:spAutoFit/>
          </a:bodyPr>
          <a:lstStyle/>
          <a:p>
            <a:r>
              <a:rPr lang="en-US" dirty="0"/>
              <a:t>Differentiation</a:t>
            </a:r>
          </a:p>
        </p:txBody>
      </p:sp>
    </p:spTree>
    <p:extLst>
      <p:ext uri="{BB962C8B-B14F-4D97-AF65-F5344CB8AC3E}">
        <p14:creationId xmlns:p14="http://schemas.microsoft.com/office/powerpoint/2010/main" val="3318164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401F-3FCA-F246-9639-183A9E9AF3DB}"/>
              </a:ext>
            </a:extLst>
          </p:cNvPr>
          <p:cNvSpPr>
            <a:spLocks noGrp="1"/>
          </p:cNvSpPr>
          <p:nvPr>
            <p:ph type="title"/>
          </p:nvPr>
        </p:nvSpPr>
        <p:spPr>
          <a:xfrm>
            <a:off x="481013" y="3752849"/>
            <a:ext cx="3290887" cy="2452687"/>
          </a:xfrm>
        </p:spPr>
        <p:txBody>
          <a:bodyPr anchor="ctr">
            <a:normAutofit/>
          </a:bodyPr>
          <a:lstStyle/>
          <a:p>
            <a:r>
              <a:rPr lang="en-US" sz="3600"/>
              <a:t>Next steps</a:t>
            </a:r>
          </a:p>
        </p:txBody>
      </p:sp>
      <p:pic>
        <p:nvPicPr>
          <p:cNvPr id="5" name="Picture 4" descr="Underwater view of a coral&#10;&#10;Description automatically generated">
            <a:extLst>
              <a:ext uri="{FF2B5EF4-FFF2-40B4-BE49-F238E27FC236}">
                <a16:creationId xmlns:a16="http://schemas.microsoft.com/office/drawing/2014/main" id="{C7A2FBD5-0E40-9847-A643-992A6C446BE5}"/>
              </a:ext>
            </a:extLst>
          </p:cNvPr>
          <p:cNvPicPr>
            <a:picLocks noChangeAspect="1"/>
          </p:cNvPicPr>
          <p:nvPr/>
        </p:nvPicPr>
        <p:blipFill rotWithShape="1">
          <a:blip r:embed="rId3"/>
          <a:srcRect t="36464" b="1794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BC148CAE-A8DF-0B4F-9954-045103127ABF}"/>
              </a:ext>
            </a:extLst>
          </p:cNvPr>
          <p:cNvSpPr>
            <a:spLocks noGrp="1"/>
          </p:cNvSpPr>
          <p:nvPr>
            <p:ph idx="1"/>
          </p:nvPr>
        </p:nvSpPr>
        <p:spPr>
          <a:xfrm>
            <a:off x="3158836" y="3752850"/>
            <a:ext cx="8899814" cy="2890838"/>
          </a:xfrm>
        </p:spPr>
        <p:txBody>
          <a:bodyPr anchor="ctr">
            <a:normAutofit fontScale="92500" lnSpcReduction="20000"/>
          </a:bodyPr>
          <a:lstStyle/>
          <a:p>
            <a:r>
              <a:rPr lang="en-US" dirty="0"/>
              <a:t>Include presence absence and abundance data from US, Canada, and Western Europe</a:t>
            </a:r>
          </a:p>
          <a:p>
            <a:r>
              <a:rPr lang="en-US" dirty="0"/>
              <a:t>Look at patterns in functional (trait) diversity in addition to taxonomic diversity</a:t>
            </a:r>
          </a:p>
          <a:p>
            <a:r>
              <a:rPr lang="en-US" dirty="0"/>
              <a:t>Think more about scale</a:t>
            </a:r>
          </a:p>
          <a:p>
            <a:pPr lvl="1"/>
            <a:r>
              <a:rPr lang="en-US" sz="2800" dirty="0"/>
              <a:t>Preliminarily I looked at 60km*60km and 300km*300km, ideally I’d like to look at 10km*10km up to 1000km*1000km</a:t>
            </a:r>
          </a:p>
        </p:txBody>
      </p:sp>
    </p:spTree>
    <p:extLst>
      <p:ext uri="{BB962C8B-B14F-4D97-AF65-F5344CB8AC3E}">
        <p14:creationId xmlns:p14="http://schemas.microsoft.com/office/powerpoint/2010/main" val="2345478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B32C-47BF-B244-A9C8-A8257D1F7BE0}"/>
              </a:ext>
            </a:extLst>
          </p:cNvPr>
          <p:cNvSpPr>
            <a:spLocks noGrp="1"/>
          </p:cNvSpPr>
          <p:nvPr>
            <p:ph type="title"/>
          </p:nvPr>
        </p:nvSpPr>
        <p:spPr/>
        <p:txBody>
          <a:bodyPr/>
          <a:lstStyle/>
          <a:p>
            <a:r>
              <a:rPr lang="en-US" dirty="0">
                <a:latin typeface="Helvetica Light" panose="020B0403020202020204" pitchFamily="34" charset="0"/>
              </a:rPr>
              <a:t>Trends in species richness in temperate marine latitudes</a:t>
            </a:r>
          </a:p>
        </p:txBody>
      </p:sp>
      <p:pic>
        <p:nvPicPr>
          <p:cNvPr id="12" name="Content Placeholder 11" descr="A close up of a map&#10;&#10;Description automatically generated">
            <a:extLst>
              <a:ext uri="{FF2B5EF4-FFF2-40B4-BE49-F238E27FC236}">
                <a16:creationId xmlns:a16="http://schemas.microsoft.com/office/drawing/2014/main" id="{A96BB54A-7B82-2B44-B0BF-CF50177F163B}"/>
              </a:ext>
            </a:extLst>
          </p:cNvPr>
          <p:cNvPicPr>
            <a:picLocks noGrp="1" noChangeAspect="1"/>
          </p:cNvPicPr>
          <p:nvPr>
            <p:ph idx="1"/>
          </p:nvPr>
        </p:nvPicPr>
        <p:blipFill>
          <a:blip r:embed="rId3"/>
          <a:stretch>
            <a:fillRect/>
          </a:stretch>
        </p:blipFill>
        <p:spPr>
          <a:xfrm>
            <a:off x="7093295" y="2197912"/>
            <a:ext cx="4395569" cy="3198870"/>
          </a:xfrm>
        </p:spPr>
      </p:pic>
      <p:sp>
        <p:nvSpPr>
          <p:cNvPr id="9" name="Google Shape;215;p9">
            <a:extLst>
              <a:ext uri="{FF2B5EF4-FFF2-40B4-BE49-F238E27FC236}">
                <a16:creationId xmlns:a16="http://schemas.microsoft.com/office/drawing/2014/main" id="{F04A5CBF-7A45-654F-8956-2CAAC885BE87}"/>
              </a:ext>
            </a:extLst>
          </p:cNvPr>
          <p:cNvSpPr txBox="1"/>
          <p:nvPr/>
        </p:nvSpPr>
        <p:spPr>
          <a:xfrm>
            <a:off x="4312026" y="5807672"/>
            <a:ext cx="207146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Batt et al. 2017</a:t>
            </a:r>
            <a:endParaRPr dirty="0"/>
          </a:p>
        </p:txBody>
      </p:sp>
      <p:pic>
        <p:nvPicPr>
          <p:cNvPr id="10" name="Google Shape;230;p10" descr="A close up of a map&#10;&#10;Description automatically generated">
            <a:extLst>
              <a:ext uri="{FF2B5EF4-FFF2-40B4-BE49-F238E27FC236}">
                <a16:creationId xmlns:a16="http://schemas.microsoft.com/office/drawing/2014/main" id="{C29CA1B2-57A0-A64E-961A-EE08CCD58B48}"/>
              </a:ext>
            </a:extLst>
          </p:cNvPr>
          <p:cNvPicPr preferRelativeResize="0"/>
          <p:nvPr/>
        </p:nvPicPr>
        <p:blipFill rotWithShape="1">
          <a:blip r:embed="rId4">
            <a:alphaModFix/>
          </a:blip>
          <a:srcRect/>
          <a:stretch/>
        </p:blipFill>
        <p:spPr>
          <a:xfrm>
            <a:off x="991494" y="1545536"/>
            <a:ext cx="3301968" cy="4631427"/>
          </a:xfrm>
          <a:prstGeom prst="rect">
            <a:avLst/>
          </a:prstGeom>
          <a:noFill/>
          <a:ln>
            <a:noFill/>
          </a:ln>
        </p:spPr>
      </p:pic>
      <p:pic>
        <p:nvPicPr>
          <p:cNvPr id="11" name="Google Shape;230;p10" descr="A close up of a map&#10;&#10;Description automatically generated">
            <a:extLst>
              <a:ext uri="{FF2B5EF4-FFF2-40B4-BE49-F238E27FC236}">
                <a16:creationId xmlns:a16="http://schemas.microsoft.com/office/drawing/2014/main" id="{EAAD57A2-3BC7-7D46-96F9-C772AA1B28BD}"/>
              </a:ext>
            </a:extLst>
          </p:cNvPr>
          <p:cNvPicPr preferRelativeResize="0"/>
          <p:nvPr/>
        </p:nvPicPr>
        <p:blipFill rotWithShape="1">
          <a:blip r:embed="rId4">
            <a:alphaModFix/>
          </a:blip>
          <a:srcRect l="10642" t="2291" r="64728" b="58398"/>
          <a:stretch/>
        </p:blipFill>
        <p:spPr>
          <a:xfrm>
            <a:off x="4658006" y="2214827"/>
            <a:ext cx="1346354" cy="3081370"/>
          </a:xfrm>
          <a:prstGeom prst="rect">
            <a:avLst/>
          </a:prstGeom>
          <a:noFill/>
          <a:ln>
            <a:noFill/>
          </a:ln>
        </p:spPr>
      </p:pic>
      <p:sp>
        <p:nvSpPr>
          <p:cNvPr id="13" name="Google Shape;215;p9">
            <a:extLst>
              <a:ext uri="{FF2B5EF4-FFF2-40B4-BE49-F238E27FC236}">
                <a16:creationId xmlns:a16="http://schemas.microsoft.com/office/drawing/2014/main" id="{2D5C56F4-B443-474F-8D3A-E99E07862D27}"/>
              </a:ext>
            </a:extLst>
          </p:cNvPr>
          <p:cNvSpPr txBox="1"/>
          <p:nvPr/>
        </p:nvSpPr>
        <p:spPr>
          <a:xfrm>
            <a:off x="9250960" y="5807672"/>
            <a:ext cx="2905181"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Hiddink and Hofstede 2008</a:t>
            </a:r>
            <a:endParaRPr dirty="0"/>
          </a:p>
        </p:txBody>
      </p:sp>
      <p:sp>
        <p:nvSpPr>
          <p:cNvPr id="14" name="TextBox 13">
            <a:extLst>
              <a:ext uri="{FF2B5EF4-FFF2-40B4-BE49-F238E27FC236}">
                <a16:creationId xmlns:a16="http://schemas.microsoft.com/office/drawing/2014/main" id="{575B8E4E-562C-F44B-9AE8-F2FB78568BBF}"/>
              </a:ext>
            </a:extLst>
          </p:cNvPr>
          <p:cNvSpPr txBox="1"/>
          <p:nvPr/>
        </p:nvSpPr>
        <p:spPr>
          <a:xfrm rot="16200000">
            <a:off x="5577154" y="3428002"/>
            <a:ext cx="2707119" cy="338554"/>
          </a:xfrm>
          <a:prstGeom prst="rect">
            <a:avLst/>
          </a:prstGeom>
          <a:noFill/>
        </p:spPr>
        <p:txBody>
          <a:bodyPr wrap="square" rtlCol="0">
            <a:spAutoFit/>
          </a:bodyPr>
          <a:lstStyle/>
          <a:p>
            <a:r>
              <a:rPr lang="en-US" sz="1600" dirty="0"/>
              <a:t>Richness of North Sea Fish</a:t>
            </a:r>
          </a:p>
        </p:txBody>
      </p:sp>
    </p:spTree>
    <p:extLst>
      <p:ext uri="{BB962C8B-B14F-4D97-AF65-F5344CB8AC3E}">
        <p14:creationId xmlns:p14="http://schemas.microsoft.com/office/powerpoint/2010/main" val="3419758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AAE30D-0CB3-194E-BC40-B6EBF07350AA}"/>
              </a:ext>
            </a:extLst>
          </p:cNvPr>
          <p:cNvSpPr>
            <a:spLocks noGrp="1"/>
          </p:cNvSpPr>
          <p:nvPr>
            <p:ph idx="1"/>
          </p:nvPr>
        </p:nvSpPr>
        <p:spPr>
          <a:xfrm>
            <a:off x="838200" y="1825625"/>
            <a:ext cx="5549153" cy="4351338"/>
          </a:xfrm>
        </p:spPr>
        <p:txBody>
          <a:bodyPr/>
          <a:lstStyle/>
          <a:p>
            <a:r>
              <a:rPr lang="en-US" dirty="0"/>
              <a:t>Richness is limiting</a:t>
            </a:r>
          </a:p>
          <a:p>
            <a:r>
              <a:rPr lang="en-US" dirty="0"/>
              <a:t>Evenness</a:t>
            </a:r>
          </a:p>
          <a:p>
            <a:r>
              <a:rPr lang="en-US" dirty="0"/>
              <a:t>Turnover (space and time)</a:t>
            </a:r>
          </a:p>
          <a:p>
            <a:r>
              <a:rPr lang="en-US" dirty="0"/>
              <a:t>Taxonomic and functional diversity</a:t>
            </a:r>
          </a:p>
        </p:txBody>
      </p:sp>
      <p:sp>
        <p:nvSpPr>
          <p:cNvPr id="2" name="Title 1">
            <a:extLst>
              <a:ext uri="{FF2B5EF4-FFF2-40B4-BE49-F238E27FC236}">
                <a16:creationId xmlns:a16="http://schemas.microsoft.com/office/drawing/2014/main" id="{A0FEB32C-47BF-B244-A9C8-A8257D1F7BE0}"/>
              </a:ext>
            </a:extLst>
          </p:cNvPr>
          <p:cNvSpPr>
            <a:spLocks noGrp="1"/>
          </p:cNvSpPr>
          <p:nvPr>
            <p:ph type="title"/>
          </p:nvPr>
        </p:nvSpPr>
        <p:spPr/>
        <p:txBody>
          <a:bodyPr/>
          <a:lstStyle/>
          <a:p>
            <a:r>
              <a:rPr lang="en-US" dirty="0">
                <a:latin typeface="Helvetica Light" panose="020B0403020202020204" pitchFamily="34" charset="0"/>
              </a:rPr>
              <a:t>Species richness can mask community assembly and function</a:t>
            </a:r>
          </a:p>
        </p:txBody>
      </p:sp>
      <p:pic>
        <p:nvPicPr>
          <p:cNvPr id="15" name="Picture 14">
            <a:extLst>
              <a:ext uri="{FF2B5EF4-FFF2-40B4-BE49-F238E27FC236}">
                <a16:creationId xmlns:a16="http://schemas.microsoft.com/office/drawing/2014/main" id="{96C1AC98-6AA8-9244-8961-E0BD72C77CBF}"/>
              </a:ext>
            </a:extLst>
          </p:cNvPr>
          <p:cNvPicPr>
            <a:picLocks noChangeAspect="1"/>
          </p:cNvPicPr>
          <p:nvPr/>
        </p:nvPicPr>
        <p:blipFill>
          <a:blip r:embed="rId3"/>
          <a:stretch>
            <a:fillRect/>
          </a:stretch>
        </p:blipFill>
        <p:spPr>
          <a:xfrm>
            <a:off x="7857670" y="1237129"/>
            <a:ext cx="3984706" cy="3373718"/>
          </a:xfrm>
          <a:prstGeom prst="rect">
            <a:avLst/>
          </a:prstGeom>
        </p:spPr>
      </p:pic>
      <p:pic>
        <p:nvPicPr>
          <p:cNvPr id="16" name="Picture 15">
            <a:extLst>
              <a:ext uri="{FF2B5EF4-FFF2-40B4-BE49-F238E27FC236}">
                <a16:creationId xmlns:a16="http://schemas.microsoft.com/office/drawing/2014/main" id="{682A3C4C-17F8-6842-80B2-CB5E48020786}"/>
              </a:ext>
            </a:extLst>
          </p:cNvPr>
          <p:cNvPicPr>
            <a:picLocks noChangeAspect="1"/>
          </p:cNvPicPr>
          <p:nvPr/>
        </p:nvPicPr>
        <p:blipFill>
          <a:blip r:embed="rId4"/>
          <a:stretch>
            <a:fillRect/>
          </a:stretch>
        </p:blipFill>
        <p:spPr>
          <a:xfrm>
            <a:off x="5440263" y="3429000"/>
            <a:ext cx="3984705" cy="3108635"/>
          </a:xfrm>
          <a:prstGeom prst="rect">
            <a:avLst/>
          </a:prstGeom>
        </p:spPr>
      </p:pic>
    </p:spTree>
    <p:extLst>
      <p:ext uri="{BB962C8B-B14F-4D97-AF65-F5344CB8AC3E}">
        <p14:creationId xmlns:p14="http://schemas.microsoft.com/office/powerpoint/2010/main" val="137695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6597-D2A2-FE40-8137-062AD7525F2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434EAAF-F7C7-EB49-98A4-99E9C56EA1AB}"/>
              </a:ext>
            </a:extLst>
          </p:cNvPr>
          <p:cNvSpPr>
            <a:spLocks noGrp="1"/>
          </p:cNvSpPr>
          <p:nvPr>
            <p:ph idx="1"/>
          </p:nvPr>
        </p:nvSpPr>
        <p:spPr/>
        <p:txBody>
          <a:bodyPr>
            <a:normAutofit lnSpcReduction="10000"/>
          </a:bodyPr>
          <a:lstStyle/>
          <a:p>
            <a:r>
              <a:rPr lang="en-US" dirty="0"/>
              <a:t>“while it is clear that documenting and understanding biodiversity change is critical to these assessments, there is little agreement on how to monitor and quantify biodiversity change (Buckland 2005, Hill 2016, </a:t>
            </a:r>
            <a:r>
              <a:rPr lang="en-US" dirty="0" err="1"/>
              <a:t>Proenca</a:t>
            </a:r>
            <a:r>
              <a:rPr lang="en-US" dirty="0"/>
              <a:t> 2016, Vackar2012). Hillebrand 2018</a:t>
            </a:r>
          </a:p>
          <a:p>
            <a:r>
              <a:rPr lang="en-US" dirty="0"/>
              <a:t>It is important to note that biological diversity is a multifaceted construct, which includes (according to the CBD) “the variability among living or- </a:t>
            </a:r>
            <a:r>
              <a:rPr lang="en-US" dirty="0" err="1"/>
              <a:t>ganisms</a:t>
            </a:r>
            <a:r>
              <a:rPr lang="en-US" dirty="0"/>
              <a:t> [...] and the ecological complexes of which they are part; this includes diversity within species, between species and of ecosystems.” Hillebrand 2018</a:t>
            </a:r>
          </a:p>
          <a:p>
            <a:endParaRPr lang="en-US" dirty="0"/>
          </a:p>
        </p:txBody>
      </p:sp>
    </p:spTree>
    <p:extLst>
      <p:ext uri="{BB962C8B-B14F-4D97-AF65-F5344CB8AC3E}">
        <p14:creationId xmlns:p14="http://schemas.microsoft.com/office/powerpoint/2010/main" val="2710700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BCA8-0173-C642-8771-33C5B67D73FF}"/>
              </a:ext>
            </a:extLst>
          </p:cNvPr>
          <p:cNvSpPr>
            <a:spLocks noGrp="1"/>
          </p:cNvSpPr>
          <p:nvPr>
            <p:ph type="title"/>
          </p:nvPr>
        </p:nvSpPr>
        <p:spPr/>
        <p:txBody>
          <a:bodyPr/>
          <a:lstStyle/>
          <a:p>
            <a:r>
              <a:rPr lang="en-US" dirty="0"/>
              <a:t>Sampling Design</a:t>
            </a:r>
          </a:p>
        </p:txBody>
      </p:sp>
      <p:pic>
        <p:nvPicPr>
          <p:cNvPr id="5" name="Picture 4" descr="Text&#10;&#10;Description automatically generated">
            <a:extLst>
              <a:ext uri="{FF2B5EF4-FFF2-40B4-BE49-F238E27FC236}">
                <a16:creationId xmlns:a16="http://schemas.microsoft.com/office/drawing/2014/main" id="{3372010F-B5C4-0941-AB2E-3EC28D131D9B}"/>
              </a:ext>
            </a:extLst>
          </p:cNvPr>
          <p:cNvPicPr>
            <a:picLocks noChangeAspect="1"/>
          </p:cNvPicPr>
          <p:nvPr/>
        </p:nvPicPr>
        <p:blipFill>
          <a:blip r:embed="rId2"/>
          <a:stretch>
            <a:fillRect/>
          </a:stretch>
        </p:blipFill>
        <p:spPr>
          <a:xfrm>
            <a:off x="3492500" y="2292350"/>
            <a:ext cx="5207000" cy="2273300"/>
          </a:xfrm>
          <a:prstGeom prst="rect">
            <a:avLst/>
          </a:prstGeom>
        </p:spPr>
      </p:pic>
      <p:sp>
        <p:nvSpPr>
          <p:cNvPr id="7" name="Content Placeholder 6">
            <a:extLst>
              <a:ext uri="{FF2B5EF4-FFF2-40B4-BE49-F238E27FC236}">
                <a16:creationId xmlns:a16="http://schemas.microsoft.com/office/drawing/2014/main" id="{D67BA591-D92F-C545-8182-BF36205E89B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43934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EEB8-15CA-DF48-95E7-14C3C644F37E}"/>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9F40A82B-4F62-4348-B4F9-7277DD5D41AA}"/>
              </a:ext>
            </a:extLst>
          </p:cNvPr>
          <p:cNvSpPr>
            <a:spLocks noGrp="1"/>
          </p:cNvSpPr>
          <p:nvPr>
            <p:ph idx="1"/>
          </p:nvPr>
        </p:nvSpPr>
        <p:spPr/>
        <p:txBody>
          <a:bodyPr/>
          <a:lstStyle/>
          <a:p>
            <a:r>
              <a:rPr lang="en-US" dirty="0"/>
              <a:t>Spring survey began in 1968</a:t>
            </a:r>
          </a:p>
          <a:p>
            <a:r>
              <a:rPr lang="en-US" dirty="0"/>
              <a:t>Autumn began in 1963</a:t>
            </a:r>
          </a:p>
          <a:p>
            <a:r>
              <a:rPr lang="en-US" dirty="0"/>
              <a:t>Timing of Autumn survey stabilized starting in ~1978 *~255-320</a:t>
            </a:r>
          </a:p>
          <a:p>
            <a:r>
              <a:rPr lang="en-US" dirty="0"/>
              <a:t>Spring always </a:t>
            </a:r>
            <a:r>
              <a:rPr lang="en-US"/>
              <a:t>stable from 1968 to now at ~ 60 to 140 day</a:t>
            </a:r>
          </a:p>
        </p:txBody>
      </p:sp>
    </p:spTree>
    <p:extLst>
      <p:ext uri="{BB962C8B-B14F-4D97-AF65-F5344CB8AC3E}">
        <p14:creationId xmlns:p14="http://schemas.microsoft.com/office/powerpoint/2010/main" val="1008398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52B4-06D4-644F-BBC8-E60FFC53A648}"/>
              </a:ext>
            </a:extLst>
          </p:cNvPr>
          <p:cNvSpPr>
            <a:spLocks noGrp="1"/>
          </p:cNvSpPr>
          <p:nvPr>
            <p:ph type="title"/>
          </p:nvPr>
        </p:nvSpPr>
        <p:spPr/>
        <p:txBody>
          <a:bodyPr/>
          <a:lstStyle/>
          <a:p>
            <a:r>
              <a:rPr lang="en-US" dirty="0"/>
              <a:t>Null Model Reshuffle ~100 times</a:t>
            </a:r>
          </a:p>
        </p:txBody>
      </p:sp>
      <p:sp>
        <p:nvSpPr>
          <p:cNvPr id="3" name="Content Placeholder 2">
            <a:extLst>
              <a:ext uri="{FF2B5EF4-FFF2-40B4-BE49-F238E27FC236}">
                <a16:creationId xmlns:a16="http://schemas.microsoft.com/office/drawing/2014/main" id="{4AA10975-6940-7B45-BC90-A5E5FBC0881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2865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EF1446F-9B91-A448-B674-6F3E6E6462B3}"/>
              </a:ext>
            </a:extLst>
          </p:cNvPr>
          <p:cNvSpPr/>
          <p:nvPr/>
        </p:nvSpPr>
        <p:spPr>
          <a:xfrm>
            <a:off x="1135569" y="1757607"/>
            <a:ext cx="3342786" cy="3342786"/>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2" descr="Fish">
            <a:extLst>
              <a:ext uri="{FF2B5EF4-FFF2-40B4-BE49-F238E27FC236}">
                <a16:creationId xmlns:a16="http://schemas.microsoft.com/office/drawing/2014/main" id="{74237E00-D679-3E41-AD41-576DF260E5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2866" y="2059871"/>
            <a:ext cx="635325" cy="635325"/>
          </a:xfrm>
          <a:prstGeom prst="rect">
            <a:avLst/>
          </a:prstGeom>
        </p:spPr>
      </p:pic>
      <p:pic>
        <p:nvPicPr>
          <p:cNvPr id="6" name="Graphic 5" descr="Crab">
            <a:extLst>
              <a:ext uri="{FF2B5EF4-FFF2-40B4-BE49-F238E27FC236}">
                <a16:creationId xmlns:a16="http://schemas.microsoft.com/office/drawing/2014/main" id="{BDA9D78A-88DE-1D44-8CF5-842AF74E95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0242" y="2821321"/>
            <a:ext cx="607679" cy="607679"/>
          </a:xfrm>
          <a:prstGeom prst="rect">
            <a:avLst/>
          </a:prstGeom>
        </p:spPr>
      </p:pic>
      <p:pic>
        <p:nvPicPr>
          <p:cNvPr id="7" name="Graphic 6" descr="Shark">
            <a:extLst>
              <a:ext uri="{FF2B5EF4-FFF2-40B4-BE49-F238E27FC236}">
                <a16:creationId xmlns:a16="http://schemas.microsoft.com/office/drawing/2014/main" id="{F4587BFD-51B2-884F-A983-C05EBFA139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73384" y="1954946"/>
            <a:ext cx="808432" cy="808432"/>
          </a:xfrm>
          <a:prstGeom prst="rect">
            <a:avLst/>
          </a:prstGeom>
        </p:spPr>
      </p:pic>
      <p:pic>
        <p:nvPicPr>
          <p:cNvPr id="8" name="Graphic 7" descr="Shell">
            <a:extLst>
              <a:ext uri="{FF2B5EF4-FFF2-40B4-BE49-F238E27FC236}">
                <a16:creationId xmlns:a16="http://schemas.microsoft.com/office/drawing/2014/main" id="{6FA2E826-30BF-FE41-B1EF-9246515418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0528" y="2778353"/>
            <a:ext cx="519874" cy="519874"/>
          </a:xfrm>
          <a:prstGeom prst="rect">
            <a:avLst/>
          </a:prstGeom>
        </p:spPr>
      </p:pic>
      <p:pic>
        <p:nvPicPr>
          <p:cNvPr id="9" name="Graphic 8" descr="Shell">
            <a:extLst>
              <a:ext uri="{FF2B5EF4-FFF2-40B4-BE49-F238E27FC236}">
                <a16:creationId xmlns:a16="http://schemas.microsoft.com/office/drawing/2014/main" id="{087193CE-DFB3-5C4B-AB94-C5CF48BF9E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000">
            <a:off x="2743827" y="2848262"/>
            <a:ext cx="359440" cy="359440"/>
          </a:xfrm>
          <a:prstGeom prst="rect">
            <a:avLst/>
          </a:prstGeom>
        </p:spPr>
      </p:pic>
      <p:pic>
        <p:nvPicPr>
          <p:cNvPr id="12" name="Graphic 11" descr="Shell">
            <a:extLst>
              <a:ext uri="{FF2B5EF4-FFF2-40B4-BE49-F238E27FC236}">
                <a16:creationId xmlns:a16="http://schemas.microsoft.com/office/drawing/2014/main" id="{727684FD-A785-EE4C-9EF3-3EA5BD712F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000">
            <a:off x="3697345" y="3806480"/>
            <a:ext cx="359440" cy="359440"/>
          </a:xfrm>
          <a:prstGeom prst="rect">
            <a:avLst/>
          </a:prstGeom>
        </p:spPr>
      </p:pic>
      <p:pic>
        <p:nvPicPr>
          <p:cNvPr id="13" name="Content Placeholder 12" descr="Fish">
            <a:extLst>
              <a:ext uri="{FF2B5EF4-FFF2-40B4-BE49-F238E27FC236}">
                <a16:creationId xmlns:a16="http://schemas.microsoft.com/office/drawing/2014/main" id="{FFB60260-0B43-9647-8ADC-1F50175511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77921" y="4354715"/>
            <a:ext cx="635325" cy="635325"/>
          </a:xfrm>
          <a:prstGeom prst="rect">
            <a:avLst/>
          </a:prstGeom>
        </p:spPr>
      </p:pic>
      <p:pic>
        <p:nvPicPr>
          <p:cNvPr id="14" name="Graphic 13" descr="Shark">
            <a:extLst>
              <a:ext uri="{FF2B5EF4-FFF2-40B4-BE49-F238E27FC236}">
                <a16:creationId xmlns:a16="http://schemas.microsoft.com/office/drawing/2014/main" id="{F66DC7A0-1E79-7948-80AC-BBB30B601F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3928" y="3446525"/>
            <a:ext cx="808432" cy="808432"/>
          </a:xfrm>
          <a:prstGeom prst="rect">
            <a:avLst/>
          </a:prstGeom>
        </p:spPr>
      </p:pic>
      <p:sp>
        <p:nvSpPr>
          <p:cNvPr id="15" name="Oval 14">
            <a:extLst>
              <a:ext uri="{FF2B5EF4-FFF2-40B4-BE49-F238E27FC236}">
                <a16:creationId xmlns:a16="http://schemas.microsoft.com/office/drawing/2014/main" id="{EB58D3C4-0410-4345-AFAC-E54779F0853E}"/>
              </a:ext>
            </a:extLst>
          </p:cNvPr>
          <p:cNvSpPr/>
          <p:nvPr/>
        </p:nvSpPr>
        <p:spPr>
          <a:xfrm>
            <a:off x="8736717" y="3318647"/>
            <a:ext cx="3342786" cy="3342786"/>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Crab">
            <a:extLst>
              <a:ext uri="{FF2B5EF4-FFF2-40B4-BE49-F238E27FC236}">
                <a16:creationId xmlns:a16="http://schemas.microsoft.com/office/drawing/2014/main" id="{A2CE4A87-97B0-0E46-A20B-C725248D9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1390" y="4382361"/>
            <a:ext cx="607679" cy="607679"/>
          </a:xfrm>
          <a:prstGeom prst="rect">
            <a:avLst/>
          </a:prstGeom>
        </p:spPr>
      </p:pic>
      <p:pic>
        <p:nvPicPr>
          <p:cNvPr id="19" name="Graphic 18" descr="Shell">
            <a:extLst>
              <a:ext uri="{FF2B5EF4-FFF2-40B4-BE49-F238E27FC236}">
                <a16:creationId xmlns:a16="http://schemas.microsoft.com/office/drawing/2014/main" id="{8FD2A71F-9D74-844D-B71E-3E6894BF21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11676" y="4339393"/>
            <a:ext cx="519874" cy="519874"/>
          </a:xfrm>
          <a:prstGeom prst="rect">
            <a:avLst/>
          </a:prstGeom>
        </p:spPr>
      </p:pic>
      <p:pic>
        <p:nvPicPr>
          <p:cNvPr id="20" name="Graphic 19" descr="Shell">
            <a:extLst>
              <a:ext uri="{FF2B5EF4-FFF2-40B4-BE49-F238E27FC236}">
                <a16:creationId xmlns:a16="http://schemas.microsoft.com/office/drawing/2014/main" id="{A283EE29-96F8-EC47-BB3B-F5B25F837B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000">
            <a:off x="10344975" y="4409302"/>
            <a:ext cx="359440" cy="359440"/>
          </a:xfrm>
          <a:prstGeom prst="rect">
            <a:avLst/>
          </a:prstGeom>
        </p:spPr>
      </p:pic>
      <p:pic>
        <p:nvPicPr>
          <p:cNvPr id="23" name="Graphic 22" descr="Shell">
            <a:extLst>
              <a:ext uri="{FF2B5EF4-FFF2-40B4-BE49-F238E27FC236}">
                <a16:creationId xmlns:a16="http://schemas.microsoft.com/office/drawing/2014/main" id="{967C42B9-81A1-9648-8787-EE047952B8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000">
            <a:off x="11298493" y="5367520"/>
            <a:ext cx="359440" cy="359440"/>
          </a:xfrm>
          <a:prstGeom prst="rect">
            <a:avLst/>
          </a:prstGeom>
        </p:spPr>
      </p:pic>
      <p:pic>
        <p:nvPicPr>
          <p:cNvPr id="26" name="Graphic 25" descr="Shell">
            <a:extLst>
              <a:ext uri="{FF2B5EF4-FFF2-40B4-BE49-F238E27FC236}">
                <a16:creationId xmlns:a16="http://schemas.microsoft.com/office/drawing/2014/main" id="{5B2EFA28-BEE8-4B47-9E84-F331004E1E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000">
            <a:off x="10408401" y="5252158"/>
            <a:ext cx="359440" cy="359440"/>
          </a:xfrm>
          <a:prstGeom prst="rect">
            <a:avLst/>
          </a:prstGeom>
        </p:spPr>
      </p:pic>
      <p:pic>
        <p:nvPicPr>
          <p:cNvPr id="27" name="Graphic 26" descr="Shell">
            <a:extLst>
              <a:ext uri="{FF2B5EF4-FFF2-40B4-BE49-F238E27FC236}">
                <a16:creationId xmlns:a16="http://schemas.microsoft.com/office/drawing/2014/main" id="{BC83AFFD-741A-4742-AD1A-ACCD2F6BC6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000">
            <a:off x="10344974" y="5860067"/>
            <a:ext cx="359440" cy="359440"/>
          </a:xfrm>
          <a:prstGeom prst="rect">
            <a:avLst/>
          </a:prstGeom>
        </p:spPr>
      </p:pic>
      <p:sp>
        <p:nvSpPr>
          <p:cNvPr id="31" name="Oval 30">
            <a:extLst>
              <a:ext uri="{FF2B5EF4-FFF2-40B4-BE49-F238E27FC236}">
                <a16:creationId xmlns:a16="http://schemas.microsoft.com/office/drawing/2014/main" id="{DB801AAC-FE63-CB4F-B44B-3F5D95E4AA1C}"/>
              </a:ext>
            </a:extLst>
          </p:cNvPr>
          <p:cNvSpPr/>
          <p:nvPr/>
        </p:nvSpPr>
        <p:spPr>
          <a:xfrm>
            <a:off x="5130665" y="283553"/>
            <a:ext cx="3342786" cy="3342786"/>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12" descr="Fish">
            <a:extLst>
              <a:ext uri="{FF2B5EF4-FFF2-40B4-BE49-F238E27FC236}">
                <a16:creationId xmlns:a16="http://schemas.microsoft.com/office/drawing/2014/main" id="{FDF209EF-21AF-4545-8368-9D9E714AE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87962" y="585817"/>
            <a:ext cx="635325" cy="635325"/>
          </a:xfrm>
          <a:prstGeom prst="rect">
            <a:avLst/>
          </a:prstGeom>
        </p:spPr>
      </p:pic>
      <p:pic>
        <p:nvPicPr>
          <p:cNvPr id="33" name="Graphic 32" descr="Crab">
            <a:extLst>
              <a:ext uri="{FF2B5EF4-FFF2-40B4-BE49-F238E27FC236}">
                <a16:creationId xmlns:a16="http://schemas.microsoft.com/office/drawing/2014/main" id="{B1B347D2-FF7F-8E4F-91DB-E363E086D1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338" y="1347267"/>
            <a:ext cx="607679" cy="607679"/>
          </a:xfrm>
          <a:prstGeom prst="rect">
            <a:avLst/>
          </a:prstGeom>
        </p:spPr>
      </p:pic>
      <p:pic>
        <p:nvPicPr>
          <p:cNvPr id="34" name="Graphic 33" descr="Shark">
            <a:extLst>
              <a:ext uri="{FF2B5EF4-FFF2-40B4-BE49-F238E27FC236}">
                <a16:creationId xmlns:a16="http://schemas.microsoft.com/office/drawing/2014/main" id="{F758BD20-1B4F-AF42-86D2-34BC814587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8480" y="480892"/>
            <a:ext cx="808432" cy="808432"/>
          </a:xfrm>
          <a:prstGeom prst="rect">
            <a:avLst/>
          </a:prstGeom>
        </p:spPr>
      </p:pic>
      <p:pic>
        <p:nvPicPr>
          <p:cNvPr id="35" name="Graphic 34" descr="Shell">
            <a:extLst>
              <a:ext uri="{FF2B5EF4-FFF2-40B4-BE49-F238E27FC236}">
                <a16:creationId xmlns:a16="http://schemas.microsoft.com/office/drawing/2014/main" id="{2106F404-DED3-1240-93C9-E669D0B481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05624" y="1304299"/>
            <a:ext cx="519874" cy="519874"/>
          </a:xfrm>
          <a:prstGeom prst="rect">
            <a:avLst/>
          </a:prstGeom>
        </p:spPr>
      </p:pic>
      <p:pic>
        <p:nvPicPr>
          <p:cNvPr id="37" name="Content Placeholder 12" descr="Fish">
            <a:extLst>
              <a:ext uri="{FF2B5EF4-FFF2-40B4-BE49-F238E27FC236}">
                <a16:creationId xmlns:a16="http://schemas.microsoft.com/office/drawing/2014/main" id="{1FA5602B-05AB-4F4E-9834-114A022C6F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388867" y="1651106"/>
            <a:ext cx="373009" cy="635325"/>
          </a:xfrm>
          <a:prstGeom prst="rect">
            <a:avLst/>
          </a:prstGeom>
        </p:spPr>
      </p:pic>
      <p:pic>
        <p:nvPicPr>
          <p:cNvPr id="41" name="Graphic 40" descr="Shark">
            <a:extLst>
              <a:ext uri="{FF2B5EF4-FFF2-40B4-BE49-F238E27FC236}">
                <a16:creationId xmlns:a16="http://schemas.microsoft.com/office/drawing/2014/main" id="{BC8156AF-B0A3-5042-80C7-4AA248B095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9024" y="1972471"/>
            <a:ext cx="808432" cy="808432"/>
          </a:xfrm>
          <a:prstGeom prst="rect">
            <a:avLst/>
          </a:prstGeom>
        </p:spPr>
      </p:pic>
      <p:pic>
        <p:nvPicPr>
          <p:cNvPr id="43" name="Graphic 42" descr="Conch with solid fill">
            <a:extLst>
              <a:ext uri="{FF2B5EF4-FFF2-40B4-BE49-F238E27FC236}">
                <a16:creationId xmlns:a16="http://schemas.microsoft.com/office/drawing/2014/main" id="{0675905D-EEE9-024F-8BE7-0D888B3B8A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15147" y="2364121"/>
            <a:ext cx="914400" cy="914400"/>
          </a:xfrm>
          <a:prstGeom prst="rect">
            <a:avLst/>
          </a:prstGeom>
        </p:spPr>
      </p:pic>
      <p:pic>
        <p:nvPicPr>
          <p:cNvPr id="45" name="Graphic 44" descr="Shell outline">
            <a:extLst>
              <a:ext uri="{FF2B5EF4-FFF2-40B4-BE49-F238E27FC236}">
                <a16:creationId xmlns:a16="http://schemas.microsoft.com/office/drawing/2014/main" id="{91C619D0-A9AC-B24E-8C40-5A74B8097E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74843" y="2302923"/>
            <a:ext cx="717553" cy="717553"/>
          </a:xfrm>
          <a:prstGeom prst="rect">
            <a:avLst/>
          </a:prstGeom>
        </p:spPr>
      </p:pic>
      <p:pic>
        <p:nvPicPr>
          <p:cNvPr id="47" name="Graphic 46" descr="Clownfish with solid fill">
            <a:extLst>
              <a:ext uri="{FF2B5EF4-FFF2-40B4-BE49-F238E27FC236}">
                <a16:creationId xmlns:a16="http://schemas.microsoft.com/office/drawing/2014/main" id="{97B49F02-D3E3-F048-AE33-FCF7DB998A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43861" y="2012889"/>
            <a:ext cx="573072" cy="573072"/>
          </a:xfrm>
          <a:prstGeom prst="rect">
            <a:avLst/>
          </a:prstGeom>
        </p:spPr>
      </p:pic>
      <p:pic>
        <p:nvPicPr>
          <p:cNvPr id="49" name="Graphic 48" descr="Crab outline">
            <a:extLst>
              <a:ext uri="{FF2B5EF4-FFF2-40B4-BE49-F238E27FC236}">
                <a16:creationId xmlns:a16="http://schemas.microsoft.com/office/drawing/2014/main" id="{00C9B6AF-F73B-8E44-812D-F0A2D0D16A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03200" y="1408202"/>
            <a:ext cx="607679" cy="607679"/>
          </a:xfrm>
          <a:prstGeom prst="rect">
            <a:avLst/>
          </a:prstGeom>
        </p:spPr>
      </p:pic>
      <p:pic>
        <p:nvPicPr>
          <p:cNvPr id="50" name="Content Placeholder 12" descr="Fish">
            <a:extLst>
              <a:ext uri="{FF2B5EF4-FFF2-40B4-BE49-F238E27FC236}">
                <a16:creationId xmlns:a16="http://schemas.microsoft.com/office/drawing/2014/main" id="{29F92868-F482-CB42-A3E1-6D9EB741CD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3446" y="3189518"/>
            <a:ext cx="635325" cy="635325"/>
          </a:xfrm>
          <a:prstGeom prst="rect">
            <a:avLst/>
          </a:prstGeom>
        </p:spPr>
      </p:pic>
      <p:pic>
        <p:nvPicPr>
          <p:cNvPr id="51" name="Graphic 50" descr="Crab">
            <a:extLst>
              <a:ext uri="{FF2B5EF4-FFF2-40B4-BE49-F238E27FC236}">
                <a16:creationId xmlns:a16="http://schemas.microsoft.com/office/drawing/2014/main" id="{FE33DE65-E08D-9C4D-8C41-DD77BC6B11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8370" y="3602530"/>
            <a:ext cx="607679" cy="607679"/>
          </a:xfrm>
          <a:prstGeom prst="rect">
            <a:avLst/>
          </a:prstGeom>
        </p:spPr>
      </p:pic>
      <p:pic>
        <p:nvPicPr>
          <p:cNvPr id="52" name="Graphic 51" descr="Crab">
            <a:extLst>
              <a:ext uri="{FF2B5EF4-FFF2-40B4-BE49-F238E27FC236}">
                <a16:creationId xmlns:a16="http://schemas.microsoft.com/office/drawing/2014/main" id="{4A60D10E-669C-A34B-A825-E3A149288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83910" y="5185064"/>
            <a:ext cx="607679" cy="607679"/>
          </a:xfrm>
          <a:prstGeom prst="rect">
            <a:avLst/>
          </a:prstGeom>
        </p:spPr>
      </p:pic>
      <p:pic>
        <p:nvPicPr>
          <p:cNvPr id="53" name="Graphic 52" descr="Crab">
            <a:extLst>
              <a:ext uri="{FF2B5EF4-FFF2-40B4-BE49-F238E27FC236}">
                <a16:creationId xmlns:a16="http://schemas.microsoft.com/office/drawing/2014/main" id="{AEDCF843-FF96-2C49-8C0F-D48A97A606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2518" y="3602530"/>
            <a:ext cx="607679" cy="607679"/>
          </a:xfrm>
          <a:prstGeom prst="rect">
            <a:avLst/>
          </a:prstGeom>
        </p:spPr>
      </p:pic>
    </p:spTree>
    <p:extLst>
      <p:ext uri="{BB962C8B-B14F-4D97-AF65-F5344CB8AC3E}">
        <p14:creationId xmlns:p14="http://schemas.microsoft.com/office/powerpoint/2010/main" val="3337340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F8F1-A957-554F-9490-7AFA4356F203}"/>
              </a:ext>
            </a:extLst>
          </p:cNvPr>
          <p:cNvSpPr>
            <a:spLocks noGrp="1"/>
          </p:cNvSpPr>
          <p:nvPr>
            <p:ph type="title"/>
          </p:nvPr>
        </p:nvSpPr>
        <p:spPr/>
        <p:txBody>
          <a:bodyPr/>
          <a:lstStyle/>
          <a:p>
            <a:r>
              <a:rPr lang="en-US" dirty="0"/>
              <a:t>Rarefaction</a:t>
            </a:r>
          </a:p>
        </p:txBody>
      </p:sp>
      <p:sp>
        <p:nvSpPr>
          <p:cNvPr id="3" name="Content Placeholder 2">
            <a:extLst>
              <a:ext uri="{FF2B5EF4-FFF2-40B4-BE49-F238E27FC236}">
                <a16:creationId xmlns:a16="http://schemas.microsoft.com/office/drawing/2014/main" id="{38803008-6F83-0042-887A-59C2F27CBE96}"/>
              </a:ext>
            </a:extLst>
          </p:cNvPr>
          <p:cNvSpPr>
            <a:spLocks noGrp="1"/>
          </p:cNvSpPr>
          <p:nvPr>
            <p:ph idx="1"/>
          </p:nvPr>
        </p:nvSpPr>
        <p:spPr>
          <a:xfrm>
            <a:off x="0" y="1825624"/>
            <a:ext cx="12192000" cy="5032376"/>
          </a:xfrm>
        </p:spPr>
        <p:txBody>
          <a:bodyPr>
            <a:normAutofit fontScale="85000" lnSpcReduction="10000"/>
          </a:bodyPr>
          <a:lstStyle/>
          <a:p>
            <a:r>
              <a:rPr lang="en-US" dirty="0"/>
              <a:t>Most diversity metrics are affected by sampling effort (</a:t>
            </a:r>
            <a:r>
              <a:rPr lang="en-US" i="1" dirty="0"/>
              <a:t>24</a:t>
            </a:r>
            <a:r>
              <a:rPr lang="en-US" dirty="0"/>
              <a:t>), and sampling effort was often not constant throughout the time series. To prevent variation in sampling effort from obscuring temporal diversity patterns, we employed </a:t>
            </a:r>
            <a:r>
              <a:rPr lang="en-US" b="1" dirty="0"/>
              <a:t>sample-based rarefaction within each time series</a:t>
            </a:r>
            <a:r>
              <a:rPr lang="en-US" dirty="0"/>
              <a:t>. Specifically, we used year as the temporal grain and for each time series we found the minimum number of samples in a year. </a:t>
            </a:r>
          </a:p>
          <a:p>
            <a:r>
              <a:rPr lang="en-US" dirty="0"/>
              <a:t>We bootstrap resampled the data from each other year to obtain a constant number of samples through time. </a:t>
            </a:r>
          </a:p>
          <a:p>
            <a:r>
              <a:rPr lang="en-US" dirty="0"/>
              <a:t>Species abundances were then pooled within each year so that there was </a:t>
            </a:r>
            <a:r>
              <a:rPr lang="en-US" b="1" dirty="0"/>
              <a:t>one assemblage per year per time series</a:t>
            </a:r>
            <a:r>
              <a:rPr lang="en-US" dirty="0"/>
              <a:t>, and the </a:t>
            </a:r>
            <a:r>
              <a:rPr lang="en-US" b="1" dirty="0"/>
              <a:t>pooled abundances </a:t>
            </a:r>
            <a:r>
              <a:rPr lang="en-US" dirty="0"/>
              <a:t>were used to calculate </a:t>
            </a:r>
            <a:r>
              <a:rPr lang="el-GR" dirty="0"/>
              <a:t>α </a:t>
            </a:r>
            <a:r>
              <a:rPr lang="en-US" dirty="0"/>
              <a:t>diversity and temporal </a:t>
            </a:r>
            <a:r>
              <a:rPr lang="el-GR" dirty="0"/>
              <a:t>β </a:t>
            </a:r>
            <a:r>
              <a:rPr lang="en-US" dirty="0"/>
              <a:t>diversity indices. Some time series included years with an unusually low number of samples. To assess if this was causing an excessive loss of information, we individually assessed each time series and removed any years with less than half of the average number of samples prior to performing the sample based rarefaction described above. This process did not affect the results of our analysis (Figure S10) and hence only the first type of rarefaction is reported in the main text. </a:t>
            </a:r>
          </a:p>
          <a:p>
            <a:endParaRPr lang="en-US" dirty="0"/>
          </a:p>
        </p:txBody>
      </p:sp>
    </p:spTree>
    <p:extLst>
      <p:ext uri="{BB962C8B-B14F-4D97-AF65-F5344CB8AC3E}">
        <p14:creationId xmlns:p14="http://schemas.microsoft.com/office/powerpoint/2010/main" val="3613632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613B-6F5F-2B4C-833E-BAF0B61A14DC}"/>
              </a:ext>
            </a:extLst>
          </p:cNvPr>
          <p:cNvSpPr>
            <a:spLocks noGrp="1"/>
          </p:cNvSpPr>
          <p:nvPr>
            <p:ph type="title"/>
          </p:nvPr>
        </p:nvSpPr>
        <p:spPr/>
        <p:txBody>
          <a:bodyPr/>
          <a:lstStyle/>
          <a:p>
            <a:r>
              <a:rPr lang="en-US" dirty="0"/>
              <a:t>B diversity and rarefaction</a:t>
            </a:r>
          </a:p>
        </p:txBody>
      </p:sp>
      <p:sp>
        <p:nvSpPr>
          <p:cNvPr id="3" name="Content Placeholder 2">
            <a:extLst>
              <a:ext uri="{FF2B5EF4-FFF2-40B4-BE49-F238E27FC236}">
                <a16:creationId xmlns:a16="http://schemas.microsoft.com/office/drawing/2014/main" id="{D10D290D-AE9E-7641-9A6F-2BAAFA73E455}"/>
              </a:ext>
            </a:extLst>
          </p:cNvPr>
          <p:cNvSpPr>
            <a:spLocks noGrp="1"/>
          </p:cNvSpPr>
          <p:nvPr>
            <p:ph idx="1"/>
          </p:nvPr>
        </p:nvSpPr>
        <p:spPr/>
        <p:txBody>
          <a:bodyPr>
            <a:normAutofit fontScale="62500" lnSpcReduction="20000"/>
          </a:bodyPr>
          <a:lstStyle/>
          <a:p>
            <a:pPr marL="0" indent="0">
              <a:buNone/>
            </a:pPr>
            <a:r>
              <a:rPr lang="en-US" dirty="0"/>
              <a:t>In addition to </a:t>
            </a:r>
            <a:r>
              <a:rPr lang="el-GR" dirty="0"/>
              <a:t>α </a:t>
            </a:r>
            <a:r>
              <a:rPr lang="en-US" dirty="0"/>
              <a:t>diversity metrics, we calculated measures of temporal turnover in species composition (temporal </a:t>
            </a:r>
            <a:r>
              <a:rPr lang="el-GR" dirty="0"/>
              <a:t>β </a:t>
            </a:r>
            <a:r>
              <a:rPr lang="en-US" dirty="0"/>
              <a:t>diversity). Specifically, we calculated four metrics of turnover: </a:t>
            </a:r>
            <a:r>
              <a:rPr lang="en-US" b="1" dirty="0"/>
              <a:t>(</a:t>
            </a:r>
            <a:r>
              <a:rPr lang="en-US" b="1" dirty="0" err="1"/>
              <a:t>i</a:t>
            </a:r>
            <a:r>
              <a:rPr lang="en-US" b="1" dirty="0"/>
              <a:t>) </a:t>
            </a:r>
            <a:r>
              <a:rPr lang="en-US" dirty="0"/>
              <a:t>the Jaccard similarity index; </a:t>
            </a:r>
            <a:r>
              <a:rPr lang="en-US" b="1" dirty="0"/>
              <a:t>ii) </a:t>
            </a:r>
            <a:r>
              <a:rPr lang="en-US" dirty="0"/>
              <a:t>the </a:t>
            </a:r>
            <a:r>
              <a:rPr lang="en-US" dirty="0" err="1"/>
              <a:t>Morisita</a:t>
            </a:r>
            <a:r>
              <a:rPr lang="en-US" dirty="0"/>
              <a:t>-Horn index; </a:t>
            </a:r>
            <a:r>
              <a:rPr lang="en-US" b="1" dirty="0"/>
              <a:t>iii) </a:t>
            </a:r>
            <a:r>
              <a:rPr lang="en-US" dirty="0"/>
              <a:t>the Chao community similarity index, all of which were calculated using the function </a:t>
            </a:r>
            <a:r>
              <a:rPr lang="en-US" dirty="0" err="1"/>
              <a:t>vegdist</a:t>
            </a:r>
            <a:r>
              <a:rPr lang="en-US" dirty="0"/>
              <a:t> in vegan (</a:t>
            </a:r>
            <a:r>
              <a:rPr lang="en-US" i="1" dirty="0"/>
              <a:t>28</a:t>
            </a:r>
            <a:r>
              <a:rPr lang="en-US" dirty="0"/>
              <a:t>); and </a:t>
            </a:r>
            <a:r>
              <a:rPr lang="en-US" b="1" dirty="0"/>
              <a:t>iv) </a:t>
            </a:r>
            <a:r>
              <a:rPr lang="en-US" dirty="0"/>
              <a:t>the Pearson correlation coefficient between the abundances of each species in the two samples being compared. We report patterns of similarity for pooled abundances between each year and the first year in the time series in the main text (i.e. comparing each year to the time series baseline), and between each year and the last year of the time series (Figure S7) to ensure our results are robust to the year used to detect cumulative changes in composition. </a:t>
            </a:r>
          </a:p>
          <a:p>
            <a:r>
              <a:rPr lang="en-US" dirty="0"/>
              <a:t>We do not include in our analysis a comparison between the baseline year and itself (which is always equal to the maximum of the similarity metric). Negative trends in the resulting temporal beta diversity series are indicative of accumulating changes associated to diverging community composition. Positive trends are indicative of earlier steps in the time series being more different from the baseline than later time steps. This can occur, for example, as a result of cyclical variation or as a result of recovery from a disturbance immediately after the baseline year. In a stochastic system under pure white noise randomness, the trend from of the time series will be zero. However, noise generates error around zero, and hence we expect the 95% interval to include both positive and negative slopes. As an example both of the neutral model simulations we ran (Figure S8 and S9) showed some positive slopes due to a combination of these reasons. Similarities between pairs of consecutive samples (not included) were constant through time, and do not allow determining whether differences accumulate or merely fluctuate. </a:t>
            </a:r>
          </a:p>
          <a:p>
            <a:endParaRPr lang="en-US" dirty="0"/>
          </a:p>
        </p:txBody>
      </p:sp>
    </p:spTree>
    <p:extLst>
      <p:ext uri="{BB962C8B-B14F-4D97-AF65-F5344CB8AC3E}">
        <p14:creationId xmlns:p14="http://schemas.microsoft.com/office/powerpoint/2010/main" val="81506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56E7-FADC-8E42-9879-68A2325D22AE}"/>
              </a:ext>
            </a:extLst>
          </p:cNvPr>
          <p:cNvSpPr>
            <a:spLocks noGrp="1"/>
          </p:cNvSpPr>
          <p:nvPr>
            <p:ph type="title"/>
          </p:nvPr>
        </p:nvSpPr>
        <p:spPr/>
        <p:txBody>
          <a:bodyPr/>
          <a:lstStyle/>
          <a:p>
            <a:r>
              <a:rPr lang="en-US" dirty="0"/>
              <a:t>Scale and </a:t>
            </a:r>
            <a:r>
              <a:rPr lang="en-US" dirty="0" err="1"/>
              <a:t>Nestedness</a:t>
            </a:r>
            <a:r>
              <a:rPr lang="en-US" dirty="0"/>
              <a:t> versus Turnover Details</a:t>
            </a:r>
          </a:p>
        </p:txBody>
      </p:sp>
      <p:sp>
        <p:nvSpPr>
          <p:cNvPr id="3" name="Content Placeholder 2">
            <a:extLst>
              <a:ext uri="{FF2B5EF4-FFF2-40B4-BE49-F238E27FC236}">
                <a16:creationId xmlns:a16="http://schemas.microsoft.com/office/drawing/2014/main" id="{A4DA8652-C67C-0746-8E2F-A24A225FEEE3}"/>
              </a:ext>
            </a:extLst>
          </p:cNvPr>
          <p:cNvSpPr>
            <a:spLocks noGrp="1"/>
          </p:cNvSpPr>
          <p:nvPr>
            <p:ph idx="1"/>
          </p:nvPr>
        </p:nvSpPr>
        <p:spPr/>
        <p:txBody>
          <a:bodyPr>
            <a:normAutofit fontScale="92500" lnSpcReduction="20000"/>
          </a:bodyPr>
          <a:lstStyle/>
          <a:p>
            <a:r>
              <a:rPr lang="en-US" dirty="0"/>
              <a:t>As expected given their complementarity30, temporal nested- ness and turnover showed opposite scaling characteristics (Fig. 1c, Supplementary Fig. 3). Assemblages separated by longer time periods were less nested within one another (negative TD</a:t>
            </a:r>
            <a:r>
              <a:rPr lang="el-GR" dirty="0"/>
              <a:t>Δ</a:t>
            </a:r>
            <a:r>
              <a:rPr lang="en-US" dirty="0"/>
              <a:t>NES) at local to intermediate scales, but TD</a:t>
            </a:r>
            <a:r>
              <a:rPr lang="el-GR" dirty="0"/>
              <a:t>Δ</a:t>
            </a:r>
            <a:r>
              <a:rPr lang="en-US" dirty="0"/>
              <a:t>NES became slightly positive toward regional and continental scales (Fig. 1c). TDTUR increased for sites separated by longer time periods (positive TD</a:t>
            </a:r>
            <a:r>
              <a:rPr lang="el-GR" dirty="0"/>
              <a:t>Δ</a:t>
            </a:r>
            <a:r>
              <a:rPr lang="en-US" dirty="0"/>
              <a:t>TUR) at all scales; however, that increase declined with spatial scale and reached zero at the global level (Fig. 1c). Such scale dependence suggests that continual turnover in assemblage composition resulting from neutral dynamics generally dominates at local scales31, while deterministic factors promoting species filtering across time are more pronounced at regional and continental than local levels. </a:t>
            </a:r>
            <a:r>
              <a:rPr lang="en-US" dirty="0" err="1"/>
              <a:t>Jarzyna</a:t>
            </a:r>
            <a:r>
              <a:rPr lang="en-US" dirty="0"/>
              <a:t> and </a:t>
            </a:r>
            <a:r>
              <a:rPr lang="en-US" dirty="0" err="1"/>
              <a:t>Jetz</a:t>
            </a:r>
            <a:r>
              <a:rPr lang="en-US" dirty="0"/>
              <a:t> 2018</a:t>
            </a:r>
          </a:p>
          <a:p>
            <a:endParaRPr lang="en-US" dirty="0"/>
          </a:p>
        </p:txBody>
      </p:sp>
    </p:spTree>
    <p:extLst>
      <p:ext uri="{BB962C8B-B14F-4D97-AF65-F5344CB8AC3E}">
        <p14:creationId xmlns:p14="http://schemas.microsoft.com/office/powerpoint/2010/main" val="4249267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25BC-C7AF-CA41-9760-6BAC9C908D58}"/>
              </a:ext>
            </a:extLst>
          </p:cNvPr>
          <p:cNvSpPr>
            <a:spLocks noGrp="1"/>
          </p:cNvSpPr>
          <p:nvPr>
            <p:ph type="title"/>
          </p:nvPr>
        </p:nvSpPr>
        <p:spPr/>
        <p:txBody>
          <a:bodyPr/>
          <a:lstStyle/>
          <a:p>
            <a:r>
              <a:rPr lang="en-US" dirty="0"/>
              <a:t>Intro: alpha diversity</a:t>
            </a:r>
          </a:p>
        </p:txBody>
      </p:sp>
      <p:sp>
        <p:nvSpPr>
          <p:cNvPr id="3" name="Content Placeholder 2">
            <a:extLst>
              <a:ext uri="{FF2B5EF4-FFF2-40B4-BE49-F238E27FC236}">
                <a16:creationId xmlns:a16="http://schemas.microsoft.com/office/drawing/2014/main" id="{E7A131B8-0268-8A41-9A5D-6179847A0B3C}"/>
              </a:ext>
            </a:extLst>
          </p:cNvPr>
          <p:cNvSpPr>
            <a:spLocks noGrp="1"/>
          </p:cNvSpPr>
          <p:nvPr>
            <p:ph idx="1"/>
          </p:nvPr>
        </p:nvSpPr>
        <p:spPr/>
        <p:txBody>
          <a:bodyPr/>
          <a:lstStyle/>
          <a:p>
            <a:r>
              <a:rPr lang="en-US" dirty="0"/>
              <a:t>Statistically, there are two interrelated problems that render </a:t>
            </a:r>
            <a:r>
              <a:rPr lang="en-US" dirty="0" err="1"/>
              <a:t>analy</a:t>
            </a:r>
            <a:r>
              <a:rPr lang="en-US" dirty="0"/>
              <a:t>- </a:t>
            </a:r>
            <a:r>
              <a:rPr lang="en-US" dirty="0" err="1"/>
              <a:t>ses</a:t>
            </a:r>
            <a:r>
              <a:rPr lang="en-US" dirty="0"/>
              <a:t> of changes in species richness quite limited. First, species richness is a highly scale-dependent measure owing to the ubiquitous species- area relationship (</a:t>
            </a:r>
            <a:r>
              <a:rPr lang="en-US" dirty="0" err="1"/>
              <a:t>Drakare</a:t>
            </a:r>
            <a:r>
              <a:rPr lang="en-US" dirty="0"/>
              <a:t>, Lennon, &amp; Hillebrand, 2006; </a:t>
            </a:r>
            <a:r>
              <a:rPr lang="en-US" dirty="0" err="1"/>
              <a:t>Jost</a:t>
            </a:r>
            <a:r>
              <a:rPr lang="en-US" dirty="0"/>
              <a:t>, 2007; ) Hillebrand 2018</a:t>
            </a:r>
          </a:p>
          <a:p>
            <a:endParaRPr lang="en-US" dirty="0"/>
          </a:p>
        </p:txBody>
      </p:sp>
    </p:spTree>
    <p:extLst>
      <p:ext uri="{BB962C8B-B14F-4D97-AF65-F5344CB8AC3E}">
        <p14:creationId xmlns:p14="http://schemas.microsoft.com/office/powerpoint/2010/main" val="358542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hart&#10;&#10;Description automatically generated">
            <a:extLst>
              <a:ext uri="{FF2B5EF4-FFF2-40B4-BE49-F238E27FC236}">
                <a16:creationId xmlns:a16="http://schemas.microsoft.com/office/drawing/2014/main" id="{5B9F948D-0D01-C841-8569-DF351A33AD03}"/>
              </a:ext>
            </a:extLst>
          </p:cNvPr>
          <p:cNvPicPr>
            <a:picLocks noChangeAspect="1"/>
          </p:cNvPicPr>
          <p:nvPr/>
        </p:nvPicPr>
        <p:blipFill>
          <a:blip r:embed="rId3"/>
          <a:stretch>
            <a:fillRect/>
          </a:stretch>
        </p:blipFill>
        <p:spPr>
          <a:xfrm>
            <a:off x="42400" y="1627094"/>
            <a:ext cx="6053600" cy="4948701"/>
          </a:xfrm>
          <a:prstGeom prst="rect">
            <a:avLst/>
          </a:prstGeom>
        </p:spPr>
      </p:pic>
      <p:sp>
        <p:nvSpPr>
          <p:cNvPr id="2" name="Title 1">
            <a:extLst>
              <a:ext uri="{FF2B5EF4-FFF2-40B4-BE49-F238E27FC236}">
                <a16:creationId xmlns:a16="http://schemas.microsoft.com/office/drawing/2014/main" id="{B87F0E43-D7E4-E243-8042-D018A20110FE}"/>
              </a:ext>
            </a:extLst>
          </p:cNvPr>
          <p:cNvSpPr>
            <a:spLocks noGrp="1"/>
          </p:cNvSpPr>
          <p:nvPr>
            <p:ph type="title"/>
          </p:nvPr>
        </p:nvSpPr>
        <p:spPr>
          <a:xfrm>
            <a:off x="322729" y="726195"/>
            <a:ext cx="11544844" cy="728773"/>
          </a:xfrm>
        </p:spPr>
        <p:txBody>
          <a:bodyPr>
            <a:normAutofit fontScale="90000"/>
          </a:bodyPr>
          <a:lstStyle/>
          <a:p>
            <a:r>
              <a:rPr lang="en-US" dirty="0"/>
              <a:t>Homogenization resulting from native range shifts</a:t>
            </a:r>
          </a:p>
        </p:txBody>
      </p:sp>
      <p:pic>
        <p:nvPicPr>
          <p:cNvPr id="5" name="Content Placeholder 4" descr="A picture containing background pattern&#10;&#10;Description automatically generated">
            <a:extLst>
              <a:ext uri="{FF2B5EF4-FFF2-40B4-BE49-F238E27FC236}">
                <a16:creationId xmlns:a16="http://schemas.microsoft.com/office/drawing/2014/main" id="{74CBCEC8-858D-2541-8F40-F796EF648649}"/>
              </a:ext>
            </a:extLst>
          </p:cNvPr>
          <p:cNvPicPr>
            <a:picLocks noGrp="1" noChangeAspect="1"/>
          </p:cNvPicPr>
          <p:nvPr>
            <p:ph idx="1"/>
          </p:nvPr>
        </p:nvPicPr>
        <p:blipFill>
          <a:blip r:embed="rId4"/>
          <a:stretch>
            <a:fillRect/>
          </a:stretch>
        </p:blipFill>
        <p:spPr>
          <a:xfrm>
            <a:off x="5644573" y="2610201"/>
            <a:ext cx="6223000" cy="3429000"/>
          </a:xfrm>
        </p:spPr>
      </p:pic>
      <p:sp>
        <p:nvSpPr>
          <p:cNvPr id="6" name="TextBox 5">
            <a:extLst>
              <a:ext uri="{FF2B5EF4-FFF2-40B4-BE49-F238E27FC236}">
                <a16:creationId xmlns:a16="http://schemas.microsoft.com/office/drawing/2014/main" id="{44AE94FB-F0C8-744D-B5B2-AA196656D7A8}"/>
              </a:ext>
            </a:extLst>
          </p:cNvPr>
          <p:cNvSpPr txBox="1"/>
          <p:nvPr/>
        </p:nvSpPr>
        <p:spPr>
          <a:xfrm>
            <a:off x="9535885" y="5854535"/>
            <a:ext cx="2743200" cy="369332"/>
          </a:xfrm>
          <a:prstGeom prst="rect">
            <a:avLst/>
          </a:prstGeom>
          <a:noFill/>
        </p:spPr>
        <p:txBody>
          <a:bodyPr wrap="square" rtlCol="0">
            <a:spAutoFit/>
          </a:bodyPr>
          <a:lstStyle/>
          <a:p>
            <a:r>
              <a:rPr lang="en-US" dirty="0"/>
              <a:t>Magurran et al. 2015</a:t>
            </a:r>
          </a:p>
        </p:txBody>
      </p:sp>
    </p:spTree>
    <p:extLst>
      <p:ext uri="{BB962C8B-B14F-4D97-AF65-F5344CB8AC3E}">
        <p14:creationId xmlns:p14="http://schemas.microsoft.com/office/powerpoint/2010/main" val="280948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AAE30D-0CB3-194E-BC40-B6EBF07350AA}"/>
              </a:ext>
            </a:extLst>
          </p:cNvPr>
          <p:cNvSpPr>
            <a:spLocks noGrp="1"/>
          </p:cNvSpPr>
          <p:nvPr>
            <p:ph idx="1"/>
          </p:nvPr>
        </p:nvSpPr>
        <p:spPr>
          <a:xfrm>
            <a:off x="344384" y="1825624"/>
            <a:ext cx="11542815" cy="4884457"/>
          </a:xfrm>
        </p:spPr>
        <p:txBody>
          <a:bodyPr>
            <a:normAutofit/>
          </a:bodyPr>
          <a:lstStyle/>
          <a:p>
            <a:pPr marL="0" indent="0">
              <a:buNone/>
            </a:pPr>
            <a:r>
              <a:rPr lang="en-US" sz="3200" dirty="0"/>
              <a:t>Across North American and European continental shelf regions:</a:t>
            </a:r>
          </a:p>
          <a:p>
            <a:pPr marL="971550" lvl="1" indent="-514350">
              <a:buAutoNum type="arabicParenR"/>
            </a:pPr>
            <a:r>
              <a:rPr lang="en-US" sz="2800" dirty="0"/>
              <a:t>How does spatial beta diversity vary through time? Do we see evidence of homogenization or differentiation?</a:t>
            </a:r>
          </a:p>
          <a:p>
            <a:pPr marL="971550" lvl="1" indent="-514350">
              <a:buAutoNum type="arabicParenR"/>
            </a:pPr>
            <a:endParaRPr lang="en-US" sz="2800" dirty="0"/>
          </a:p>
          <a:p>
            <a:pPr marL="971550" lvl="1" indent="-514350">
              <a:buFont typeface="Arial" panose="020B0604020202020204" pitchFamily="34" charset="0"/>
              <a:buAutoNum type="arabicParenR"/>
            </a:pPr>
            <a:r>
              <a:rPr lang="en-US" sz="2800" dirty="0"/>
              <a:t>How sensitive are these patterns in beta diversity to the scale at which we look at communities?</a:t>
            </a:r>
          </a:p>
          <a:p>
            <a:pPr marL="971550" lvl="1" indent="-514350">
              <a:buFont typeface="Arial" panose="020B0604020202020204" pitchFamily="34" charset="0"/>
              <a:buAutoNum type="arabicParenR"/>
            </a:pPr>
            <a:endParaRPr lang="en-US" sz="2800" dirty="0"/>
          </a:p>
          <a:p>
            <a:pPr marL="971550" lvl="1" indent="-514350">
              <a:buAutoNum type="arabicParenR"/>
            </a:pPr>
            <a:r>
              <a:rPr lang="en-US" sz="2800" dirty="0"/>
              <a:t>Do taxonomic and functional spatial beta diversity of communities vary similarly through time? </a:t>
            </a:r>
          </a:p>
        </p:txBody>
      </p:sp>
      <p:sp>
        <p:nvSpPr>
          <p:cNvPr id="2" name="Title 1">
            <a:extLst>
              <a:ext uri="{FF2B5EF4-FFF2-40B4-BE49-F238E27FC236}">
                <a16:creationId xmlns:a16="http://schemas.microsoft.com/office/drawing/2014/main" id="{A0FEB32C-47BF-B244-A9C8-A8257D1F7BE0}"/>
              </a:ext>
            </a:extLst>
          </p:cNvPr>
          <p:cNvSpPr>
            <a:spLocks noGrp="1"/>
          </p:cNvSpPr>
          <p:nvPr>
            <p:ph type="title"/>
          </p:nvPr>
        </p:nvSpPr>
        <p:spPr/>
        <p:txBody>
          <a:bodyPr/>
          <a:lstStyle/>
          <a:p>
            <a:r>
              <a:rPr lang="en-US" dirty="0">
                <a:latin typeface="Helvetica Light" panose="020B0403020202020204" pitchFamily="34" charset="0"/>
              </a:rPr>
              <a:t>Driving questions</a:t>
            </a:r>
          </a:p>
        </p:txBody>
      </p:sp>
    </p:spTree>
    <p:extLst>
      <p:ext uri="{BB962C8B-B14F-4D97-AF65-F5344CB8AC3E}">
        <p14:creationId xmlns:p14="http://schemas.microsoft.com/office/powerpoint/2010/main" val="234311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543F-6E5F-474A-AE9B-87526ECCBAF4}"/>
              </a:ext>
            </a:extLst>
          </p:cNvPr>
          <p:cNvSpPr>
            <a:spLocks noGrp="1"/>
          </p:cNvSpPr>
          <p:nvPr>
            <p:ph type="title"/>
          </p:nvPr>
        </p:nvSpPr>
        <p:spPr/>
        <p:txBody>
          <a:bodyPr/>
          <a:lstStyle/>
          <a:p>
            <a:r>
              <a:rPr lang="en-US" dirty="0"/>
              <a:t>Multiple shelf regions exhibiting homogenization</a:t>
            </a:r>
          </a:p>
        </p:txBody>
      </p:sp>
      <p:pic>
        <p:nvPicPr>
          <p:cNvPr id="5" name="Content Placeholder 4" descr="A picture containing diagram&#10;&#10;Description automatically generated">
            <a:extLst>
              <a:ext uri="{FF2B5EF4-FFF2-40B4-BE49-F238E27FC236}">
                <a16:creationId xmlns:a16="http://schemas.microsoft.com/office/drawing/2014/main" id="{48B63C61-C855-C541-B465-BD617C695A0E}"/>
              </a:ext>
            </a:extLst>
          </p:cNvPr>
          <p:cNvPicPr>
            <a:picLocks noGrp="1" noChangeAspect="1"/>
          </p:cNvPicPr>
          <p:nvPr>
            <p:ph idx="1"/>
          </p:nvPr>
        </p:nvPicPr>
        <p:blipFill rotWithShape="1">
          <a:blip r:embed="rId3"/>
          <a:srcRect b="93938"/>
          <a:stretch/>
        </p:blipFill>
        <p:spPr>
          <a:xfrm>
            <a:off x="1682648" y="2186177"/>
            <a:ext cx="8867870" cy="704837"/>
          </a:xfrm>
        </p:spPr>
      </p:pic>
      <p:pic>
        <p:nvPicPr>
          <p:cNvPr id="6" name="Content Placeholder 4" descr="A picture containing diagram&#10;&#10;Description automatically generated">
            <a:extLst>
              <a:ext uri="{FF2B5EF4-FFF2-40B4-BE49-F238E27FC236}">
                <a16:creationId xmlns:a16="http://schemas.microsoft.com/office/drawing/2014/main" id="{C5403FE7-BAD9-3144-8223-5192ADED6591}"/>
              </a:ext>
            </a:extLst>
          </p:cNvPr>
          <p:cNvPicPr>
            <a:picLocks noChangeAspect="1"/>
          </p:cNvPicPr>
          <p:nvPr/>
        </p:nvPicPr>
        <p:blipFill rotWithShape="1">
          <a:blip r:embed="rId3"/>
          <a:srcRect t="31898" b="55801"/>
          <a:stretch/>
        </p:blipFill>
        <p:spPr>
          <a:xfrm>
            <a:off x="1587692" y="2810435"/>
            <a:ext cx="8867869" cy="1430203"/>
          </a:xfrm>
          <a:prstGeom prst="rect">
            <a:avLst/>
          </a:prstGeom>
        </p:spPr>
      </p:pic>
      <p:pic>
        <p:nvPicPr>
          <p:cNvPr id="8" name="Content Placeholder 4" descr="A picture containing diagram&#10;&#10;Description automatically generated">
            <a:extLst>
              <a:ext uri="{FF2B5EF4-FFF2-40B4-BE49-F238E27FC236}">
                <a16:creationId xmlns:a16="http://schemas.microsoft.com/office/drawing/2014/main" id="{1B30FA65-9ABD-5448-82B8-639EDC9EAB6E}"/>
              </a:ext>
            </a:extLst>
          </p:cNvPr>
          <p:cNvPicPr>
            <a:picLocks noChangeAspect="1"/>
          </p:cNvPicPr>
          <p:nvPr/>
        </p:nvPicPr>
        <p:blipFill rotWithShape="1">
          <a:blip r:embed="rId3"/>
          <a:srcRect l="864" t="57874" r="-864" b="29825"/>
          <a:stretch/>
        </p:blipFill>
        <p:spPr>
          <a:xfrm>
            <a:off x="1662065" y="4240638"/>
            <a:ext cx="8867869" cy="1430203"/>
          </a:xfrm>
          <a:prstGeom prst="rect">
            <a:avLst/>
          </a:prstGeom>
        </p:spPr>
      </p:pic>
      <p:sp>
        <p:nvSpPr>
          <p:cNvPr id="10" name="TextBox 9">
            <a:extLst>
              <a:ext uri="{FF2B5EF4-FFF2-40B4-BE49-F238E27FC236}">
                <a16:creationId xmlns:a16="http://schemas.microsoft.com/office/drawing/2014/main" id="{33B5FD2D-69EE-1D46-8562-3340D0674A04}"/>
              </a:ext>
            </a:extLst>
          </p:cNvPr>
          <p:cNvSpPr txBox="1"/>
          <p:nvPr/>
        </p:nvSpPr>
        <p:spPr>
          <a:xfrm>
            <a:off x="1490795" y="5926336"/>
            <a:ext cx="9251576" cy="369332"/>
          </a:xfrm>
          <a:prstGeom prst="rect">
            <a:avLst/>
          </a:prstGeom>
          <a:noFill/>
        </p:spPr>
        <p:txBody>
          <a:bodyPr wrap="square" rtlCol="0">
            <a:spAutoFit/>
          </a:bodyPr>
          <a:lstStyle/>
          <a:p>
            <a:r>
              <a:rPr lang="en-US" dirty="0"/>
              <a:t>Also, </a:t>
            </a:r>
            <a:r>
              <a:rPr lang="en-US" b="1" dirty="0"/>
              <a:t>East Bering Sea</a:t>
            </a:r>
            <a:r>
              <a:rPr lang="en-US" dirty="0"/>
              <a:t>,</a:t>
            </a:r>
            <a:r>
              <a:rPr lang="en-US" b="1" dirty="0"/>
              <a:t> Iceland</a:t>
            </a:r>
            <a:r>
              <a:rPr lang="en-US" dirty="0"/>
              <a:t>, North Sea, </a:t>
            </a:r>
            <a:r>
              <a:rPr lang="en-US" b="1" dirty="0"/>
              <a:t>Northeast US</a:t>
            </a:r>
            <a:r>
              <a:rPr lang="en-US" dirty="0"/>
              <a:t>, Barents Sea, Scotian Shelf, Southeast US</a:t>
            </a:r>
          </a:p>
        </p:txBody>
      </p:sp>
      <p:sp>
        <p:nvSpPr>
          <p:cNvPr id="11" name="TextBox 10">
            <a:extLst>
              <a:ext uri="{FF2B5EF4-FFF2-40B4-BE49-F238E27FC236}">
                <a16:creationId xmlns:a16="http://schemas.microsoft.com/office/drawing/2014/main" id="{A5E88FF5-AD8E-C449-BCC1-498921F17A0C}"/>
              </a:ext>
            </a:extLst>
          </p:cNvPr>
          <p:cNvSpPr txBox="1"/>
          <p:nvPr/>
        </p:nvSpPr>
        <p:spPr>
          <a:xfrm>
            <a:off x="9034594" y="6308209"/>
            <a:ext cx="3415553" cy="369332"/>
          </a:xfrm>
          <a:prstGeom prst="rect">
            <a:avLst/>
          </a:prstGeom>
          <a:noFill/>
        </p:spPr>
        <p:txBody>
          <a:bodyPr wrap="square" rtlCol="0">
            <a:spAutoFit/>
          </a:bodyPr>
          <a:lstStyle/>
          <a:p>
            <a:r>
              <a:rPr lang="en-US" dirty="0"/>
              <a:t>Dencker 2019</a:t>
            </a:r>
          </a:p>
        </p:txBody>
      </p:sp>
    </p:spTree>
    <p:extLst>
      <p:ext uri="{BB962C8B-B14F-4D97-AF65-F5344CB8AC3E}">
        <p14:creationId xmlns:p14="http://schemas.microsoft.com/office/powerpoint/2010/main" val="2593098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32570</TotalTime>
  <Words>4904</Words>
  <Application>Microsoft Macintosh PowerPoint</Application>
  <PresentationFormat>Widescreen</PresentationFormat>
  <Paragraphs>286</Paragraphs>
  <Slides>45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Helvetica Light</vt:lpstr>
      <vt:lpstr>Office Theme</vt:lpstr>
      <vt:lpstr>Testing for biotic homogenization of North American and European demersal communities</vt:lpstr>
      <vt:lpstr>Asymmetric shifts in leading and trailing range edges</vt:lpstr>
      <vt:lpstr>Homogenization or Differentiation</vt:lpstr>
      <vt:lpstr>Introduction</vt:lpstr>
      <vt:lpstr>Scale and Nestedness versus Turnover Details</vt:lpstr>
      <vt:lpstr>Intro: alpha diversity</vt:lpstr>
      <vt:lpstr>Homogenization resulting from native range shifts</vt:lpstr>
      <vt:lpstr>Driving questions</vt:lpstr>
      <vt:lpstr>Multiple shelf regions exhibiting homogenization</vt:lpstr>
      <vt:lpstr>Next Steps</vt:lpstr>
      <vt:lpstr>Next Steps</vt:lpstr>
      <vt:lpstr>Justification for Bray Curtis</vt:lpstr>
      <vt:lpstr>Examples of Bray Curtis used for abundance</vt:lpstr>
      <vt:lpstr>Abundance versus biomass</vt:lpstr>
      <vt:lpstr>Abundance versus biomass</vt:lpstr>
      <vt:lpstr>Coverage Based Rarefaction</vt:lpstr>
      <vt:lpstr>Scale</vt:lpstr>
      <vt:lpstr>Methods for Detecting Homogenization Focal Regions</vt:lpstr>
      <vt:lpstr>Distance*Similarity Decay Over Time</vt:lpstr>
      <vt:lpstr>Northeast United States</vt:lpstr>
      <vt:lpstr>West Coast Annual Survey</vt:lpstr>
      <vt:lpstr>Eastern Bering Sea</vt:lpstr>
      <vt:lpstr>Multi-site Beta Diversity Over Time</vt:lpstr>
      <vt:lpstr>Multi-site Beta Diversity Over Time</vt:lpstr>
      <vt:lpstr>Multi-site Beta Diversity Over Time</vt:lpstr>
      <vt:lpstr>Turnover versus nestedness</vt:lpstr>
      <vt:lpstr>Possible Figure</vt:lpstr>
      <vt:lpstr>Steps</vt:lpstr>
      <vt:lpstr>Spatial trends in beta diversity through time</vt:lpstr>
      <vt:lpstr>Spatial trends in beta diversity through time</vt:lpstr>
      <vt:lpstr>Taxonomic versus functional diversity</vt:lpstr>
      <vt:lpstr>PowerPoint Presentation</vt:lpstr>
      <vt:lpstr>Preliminary results for NEUS (300x300km)</vt:lpstr>
      <vt:lpstr>Preliminary results</vt:lpstr>
      <vt:lpstr>Preliminary results for NEUS (60x60km)</vt:lpstr>
      <vt:lpstr>Preliminary results for NEUS (60x60km)</vt:lpstr>
      <vt:lpstr>Next steps</vt:lpstr>
      <vt:lpstr>Trends in species richness in temperate marine latitudes</vt:lpstr>
      <vt:lpstr>Species richness can mask community assembly and function</vt:lpstr>
      <vt:lpstr>Sampling Design</vt:lpstr>
      <vt:lpstr>Data</vt:lpstr>
      <vt:lpstr>Null Model Reshuffle ~100 times</vt:lpstr>
      <vt:lpstr>PowerPoint Presentation</vt:lpstr>
      <vt:lpstr>Rarefaction</vt:lpstr>
      <vt:lpstr>B diversity and rarefaction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for biotic homogenization of North American and European demersal communities</dc:title>
  <dc:creator>Zoe Kitchel</dc:creator>
  <cp:lastModifiedBy>Zoe Kitchel</cp:lastModifiedBy>
  <cp:revision>43</cp:revision>
  <dcterms:created xsi:type="dcterms:W3CDTF">2020-04-10T17:28:21Z</dcterms:created>
  <dcterms:modified xsi:type="dcterms:W3CDTF">2021-03-24T16:07:08Z</dcterms:modified>
</cp:coreProperties>
</file>